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70" r:id="rId13"/>
    <p:sldId id="272" r:id="rId14"/>
    <p:sldId id="273" r:id="rId15"/>
    <p:sldId id="274" r:id="rId16"/>
    <p:sldId id="275" r:id="rId17"/>
    <p:sldId id="277" r:id="rId18"/>
    <p:sldId id="278" r:id="rId19"/>
    <p:sldId id="281" r:id="rId20"/>
    <p:sldId id="280" r:id="rId21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4" autoAdjust="0"/>
    <p:restoredTop sz="94615" autoAdjust="0"/>
  </p:normalViewPr>
  <p:slideViewPr>
    <p:cSldViewPr>
      <p:cViewPr varScale="1">
        <p:scale>
          <a:sx n="69" d="100"/>
          <a:sy n="69" d="100"/>
        </p:scale>
        <p:origin x="140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2634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958545-98D5-459E-9A84-BB525FBC3D83}" type="datetimeFigureOut">
              <a:rPr lang="es-AR" smtClean="0"/>
              <a:pPr/>
              <a:t>9/3/2020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62F8EF3-0FF6-4475-A31E-7FE2F0E8D64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8545-98D5-459E-9A84-BB525FBC3D83}" type="datetimeFigureOut">
              <a:rPr lang="es-AR" smtClean="0"/>
              <a:pPr/>
              <a:t>9/3/2020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8EF3-0FF6-4475-A31E-7FE2F0E8D64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8545-98D5-459E-9A84-BB525FBC3D83}" type="datetimeFigureOut">
              <a:rPr lang="es-AR" smtClean="0"/>
              <a:pPr/>
              <a:t>9/3/2020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8EF3-0FF6-4475-A31E-7FE2F0E8D64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8545-98D5-459E-9A84-BB525FBC3D83}" type="datetimeFigureOut">
              <a:rPr lang="es-AR" smtClean="0"/>
              <a:pPr/>
              <a:t>9/3/2020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8EF3-0FF6-4475-A31E-7FE2F0E8D649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8545-98D5-459E-9A84-BB525FBC3D83}" type="datetimeFigureOut">
              <a:rPr lang="es-AR" smtClean="0"/>
              <a:pPr/>
              <a:t>9/3/2020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8EF3-0FF6-4475-A31E-7FE2F0E8D649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8545-98D5-459E-9A84-BB525FBC3D83}" type="datetimeFigureOut">
              <a:rPr lang="es-AR" smtClean="0"/>
              <a:pPr/>
              <a:t>9/3/2020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8EF3-0FF6-4475-A31E-7FE2F0E8D649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8545-98D5-459E-9A84-BB525FBC3D83}" type="datetimeFigureOut">
              <a:rPr lang="es-AR" smtClean="0"/>
              <a:pPr/>
              <a:t>9/3/2020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8EF3-0FF6-4475-A31E-7FE2F0E8D64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8545-98D5-459E-9A84-BB525FBC3D83}" type="datetimeFigureOut">
              <a:rPr lang="es-AR" smtClean="0"/>
              <a:pPr/>
              <a:t>9/3/2020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8EF3-0FF6-4475-A31E-7FE2F0E8D649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8545-98D5-459E-9A84-BB525FBC3D83}" type="datetimeFigureOut">
              <a:rPr lang="es-AR" smtClean="0"/>
              <a:pPr/>
              <a:t>9/3/2020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8EF3-0FF6-4475-A31E-7FE2F0E8D64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B958545-98D5-459E-9A84-BB525FBC3D83}" type="datetimeFigureOut">
              <a:rPr lang="es-AR" smtClean="0"/>
              <a:pPr/>
              <a:t>9/3/2020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8EF3-0FF6-4475-A31E-7FE2F0E8D64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958545-98D5-459E-9A84-BB525FBC3D83}" type="datetimeFigureOut">
              <a:rPr lang="es-AR" smtClean="0"/>
              <a:pPr/>
              <a:t>9/3/2020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62F8EF3-0FF6-4475-A31E-7FE2F0E8D649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70000" contrast="-70000"/>
          </a:blip>
          <a:srcRect/>
          <a:tile tx="0" ty="0" sx="50000" sy="5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B958545-98D5-459E-9A84-BB525FBC3D83}" type="datetimeFigureOut">
              <a:rPr lang="es-AR" smtClean="0"/>
              <a:pPr/>
              <a:t>9/3/2020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62F8EF3-0FF6-4475-A31E-7FE2F0E8D64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AR" dirty="0" smtClean="0"/>
              <a:t>UNIONES QUÍMICAS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00100" y="5929330"/>
            <a:ext cx="7772400" cy="1199704"/>
          </a:xfrm>
        </p:spPr>
        <p:txBody>
          <a:bodyPr/>
          <a:lstStyle/>
          <a:p>
            <a:r>
              <a:rPr lang="es-AR" dirty="0" smtClean="0">
                <a:solidFill>
                  <a:schemeClr val="tx1"/>
                </a:solidFill>
              </a:rPr>
              <a:t>Ing. Qca. E. Cynthia Werbuk </a:t>
            </a:r>
            <a:endParaRPr lang="es-A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1084248"/>
          </a:xfrm>
        </p:spPr>
        <p:txBody>
          <a:bodyPr/>
          <a:lstStyle/>
          <a:p>
            <a:pPr algn="ctr"/>
            <a:r>
              <a:rPr lang="es-AR" dirty="0" err="1" smtClean="0"/>
              <a:t>Linus</a:t>
            </a:r>
            <a:r>
              <a:rPr lang="es-AR" dirty="0" smtClean="0"/>
              <a:t> Pauling</a:t>
            </a:r>
            <a:endParaRPr lang="es-AR" dirty="0"/>
          </a:p>
        </p:txBody>
      </p:sp>
      <p:pic>
        <p:nvPicPr>
          <p:cNvPr id="14" name="13 Marcador de contenido" descr="Taba de electronegatividad.PN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00034" y="1643050"/>
            <a:ext cx="5786478" cy="23665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aphicFrame>
        <p:nvGraphicFramePr>
          <p:cNvPr id="15" name="14 Marcador de contenido"/>
          <p:cNvGraphicFramePr>
            <a:graphicFrameLocks noGrp="1"/>
          </p:cNvGraphicFramePr>
          <p:nvPr>
            <p:ph sz="quarter" idx="4"/>
          </p:nvPr>
        </p:nvGraphicFramePr>
        <p:xfrm>
          <a:off x="4357686" y="4429132"/>
          <a:ext cx="4500562" cy="2124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0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0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8036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Diferencia de electronegatividad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Tipo de unión</a:t>
                      </a:r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036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0</a:t>
                      </a:r>
                      <a:r>
                        <a:rPr lang="es-AR" baseline="0" dirty="0" smtClean="0"/>
                        <a:t> a 0,4</a:t>
                      </a:r>
                    </a:p>
                    <a:p>
                      <a:pPr algn="ctr"/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Covalente</a:t>
                      </a:r>
                      <a:r>
                        <a:rPr lang="es-AR" baseline="0" dirty="0" smtClean="0"/>
                        <a:t> no polar</a:t>
                      </a:r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084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0,4 a 1,7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Covalente</a:t>
                      </a:r>
                      <a:r>
                        <a:rPr lang="es-AR" baseline="0" dirty="0" smtClean="0"/>
                        <a:t> polar</a:t>
                      </a:r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084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1,7</a:t>
                      </a:r>
                      <a:r>
                        <a:rPr lang="es-AR" baseline="0" dirty="0" smtClean="0"/>
                        <a:t> o mas.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Iónico</a:t>
                      </a:r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AR" dirty="0" smtClean="0"/>
              <a:t>Sólidos a T ambiente.</a:t>
            </a:r>
          </a:p>
          <a:p>
            <a:pPr algn="just"/>
            <a:r>
              <a:rPr lang="es-AR" dirty="0" smtClean="0"/>
              <a:t>Rígidos, duros pero frágiles.</a:t>
            </a:r>
          </a:p>
          <a:p>
            <a:pPr algn="just"/>
            <a:r>
              <a:rPr lang="es-AR" dirty="0" smtClean="0"/>
              <a:t>Altos Pf y Peb.</a:t>
            </a:r>
          </a:p>
          <a:p>
            <a:pPr algn="just"/>
            <a:r>
              <a:rPr lang="es-AR" dirty="0" smtClean="0"/>
              <a:t>Resistente a la dilatación.</a:t>
            </a:r>
          </a:p>
          <a:p>
            <a:pPr algn="just"/>
            <a:r>
              <a:rPr lang="es-AR" dirty="0" smtClean="0"/>
              <a:t>Solubles en agua.</a:t>
            </a:r>
          </a:p>
          <a:p>
            <a:pPr algn="just"/>
            <a:r>
              <a:rPr lang="es-AR" dirty="0" smtClean="0"/>
              <a:t>No forman moléculas independientes, sino redes cristalinas Iónicas.</a:t>
            </a:r>
          </a:p>
          <a:p>
            <a:pPr algn="just"/>
            <a:r>
              <a:rPr lang="es-AR" dirty="0" smtClean="0"/>
              <a:t>En estado solido no conducen la corriente eléctrica, pero si lo hacen cuando se hallan disueltos o fundidos</a:t>
            </a:r>
            <a:endParaRPr lang="es-AR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AR" dirty="0" smtClean="0"/>
              <a:t>Propiedades de los compuestos Iónicos</a:t>
            </a:r>
            <a:endParaRPr lang="es-A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dirty="0" smtClean="0"/>
              <a:t>ENLACE COVALENTE</a:t>
            </a:r>
            <a:endParaRPr lang="es-AR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AR" i="1" dirty="0" smtClean="0"/>
              <a:t>noM + noM </a:t>
            </a:r>
          </a:p>
          <a:p>
            <a:pPr algn="ctr">
              <a:buNone/>
            </a:pPr>
            <a:endParaRPr lang="es-AR" dirty="0" smtClean="0"/>
          </a:p>
          <a:p>
            <a:pPr algn="just"/>
            <a:r>
              <a:rPr lang="es-AR" dirty="0" smtClean="0"/>
              <a:t>Los átomos comparten uno o mas pares de e- para completar el octeto, formándose moléculas.</a:t>
            </a:r>
          </a:p>
          <a:p>
            <a:endParaRPr lang="es-AR" dirty="0" smtClean="0"/>
          </a:p>
          <a:p>
            <a:r>
              <a:rPr lang="es-AR" dirty="0" smtClean="0"/>
              <a:t>Clasificación:</a:t>
            </a:r>
          </a:p>
          <a:p>
            <a:pPr marL="1458468" lvl="3" indent="-571500">
              <a:buFont typeface="+mj-lt"/>
              <a:buAutoNum type="romanUcPeriod"/>
            </a:pPr>
            <a:r>
              <a:rPr lang="es-AR" sz="2700" dirty="0" smtClean="0"/>
              <a:t>Múltiples (simple, dobles y triples).</a:t>
            </a:r>
          </a:p>
          <a:p>
            <a:pPr marL="1458468" lvl="3" indent="-571500">
              <a:buFont typeface="+mj-lt"/>
              <a:buAutoNum type="romanUcPeriod"/>
            </a:pPr>
            <a:r>
              <a:rPr lang="es-AR" sz="2700" dirty="0" smtClean="0"/>
              <a:t>Polares y Apolares.</a:t>
            </a:r>
          </a:p>
          <a:p>
            <a:pPr marL="1458468" lvl="3" indent="-571500">
              <a:buFont typeface="+mj-lt"/>
              <a:buAutoNum type="romanUcPeriod"/>
            </a:pPr>
            <a:r>
              <a:rPr lang="es-AR" sz="2700" dirty="0" smtClean="0"/>
              <a:t>Coordinado.</a:t>
            </a:r>
          </a:p>
          <a:p>
            <a:pPr marL="1458468" lvl="3" indent="-571500">
              <a:buNone/>
            </a:pPr>
            <a:endParaRPr lang="es-AR" sz="2700" dirty="0" smtClean="0"/>
          </a:p>
          <a:p>
            <a:pPr marL="1458468" lvl="3" indent="-571500">
              <a:buNone/>
            </a:pPr>
            <a:endParaRPr lang="es-AR" sz="2700" dirty="0" smtClean="0"/>
          </a:p>
        </p:txBody>
      </p:sp>
      <p:sp>
        <p:nvSpPr>
          <p:cNvPr id="6" name="5 Elipse"/>
          <p:cNvSpPr/>
          <p:nvPr/>
        </p:nvSpPr>
        <p:spPr>
          <a:xfrm>
            <a:off x="5429256" y="4929198"/>
            <a:ext cx="3286148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Se utiliza la representación de Lewis</a:t>
            </a:r>
            <a:endParaRPr lang="es-A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 descr="Covalentes multiple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571480"/>
            <a:ext cx="3286148" cy="58486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71934" y="500042"/>
            <a:ext cx="4757742" cy="1643074"/>
          </a:xfrm>
        </p:spPr>
        <p:txBody>
          <a:bodyPr>
            <a:normAutofit/>
          </a:bodyPr>
          <a:lstStyle/>
          <a:p>
            <a:r>
              <a:rPr lang="es-AR" dirty="0" smtClean="0"/>
              <a:t>Covalentes Múltiples</a:t>
            </a:r>
            <a:endParaRPr lang="es-A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4294967295"/>
          </p:nvPr>
        </p:nvSpPr>
        <p:spPr>
          <a:xfrm>
            <a:off x="4143372" y="2071678"/>
            <a:ext cx="3975100" cy="914400"/>
          </a:xfrm>
        </p:spPr>
        <p:txBody>
          <a:bodyPr>
            <a:normAutofit/>
          </a:bodyPr>
          <a:lstStyle/>
          <a:p>
            <a:r>
              <a:rPr lang="es-AR" sz="2000" dirty="0" smtClean="0"/>
              <a:t>Simple, doble y triple</a:t>
            </a:r>
            <a:endParaRPr lang="es-AR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Covalente Apolar y Polar</a:t>
            </a:r>
            <a:endParaRPr lang="es-A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4214818"/>
            <a:ext cx="4040188" cy="1957382"/>
          </a:xfrm>
        </p:spPr>
        <p:txBody>
          <a:bodyPr>
            <a:normAutofit fontScale="85000" lnSpcReduction="20000"/>
          </a:bodyPr>
          <a:lstStyle/>
          <a:p>
            <a:r>
              <a:rPr lang="es-AR" dirty="0" smtClean="0"/>
              <a:t>Apolar: Las moléculas están formadas por átomos iguales donde no existe diferencia de electronegatividad. El par de e- del enlace se encuentra atraído por ambos núcleos de igual forma</a:t>
            </a:r>
            <a:endParaRPr lang="es-AR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4214818"/>
            <a:ext cx="4041775" cy="1957382"/>
          </a:xfrm>
        </p:spPr>
        <p:txBody>
          <a:bodyPr>
            <a:normAutofit fontScale="85000" lnSpcReduction="20000"/>
          </a:bodyPr>
          <a:lstStyle/>
          <a:p>
            <a:r>
              <a:rPr lang="es-AR" dirty="0" smtClean="0"/>
              <a:t>Polar: Las moléculas están formadas por de distinta electronegatividad generando una distribución desigual de las cargas eléctricas. El par de e- va a estar mas atraído por el átomo mas electronegativo</a:t>
            </a:r>
            <a:endParaRPr lang="es-AR" dirty="0"/>
          </a:p>
        </p:txBody>
      </p:sp>
      <p:pic>
        <p:nvPicPr>
          <p:cNvPr id="7" name="6 Marcador de contenido" descr="Covalente apolar.PN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28596" y="1428736"/>
            <a:ext cx="3897033" cy="2643206"/>
          </a:xfrm>
        </p:spPr>
      </p:pic>
      <p:pic>
        <p:nvPicPr>
          <p:cNvPr id="8" name="7 Marcador de contenido" descr="Covalente polar.PN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857752" y="1571612"/>
            <a:ext cx="3827036" cy="2357454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733490"/>
          </a:xfrm>
        </p:spPr>
        <p:txBody>
          <a:bodyPr/>
          <a:lstStyle/>
          <a:p>
            <a:pPr algn="just"/>
            <a:r>
              <a:rPr lang="es-AR" dirty="0" smtClean="0"/>
              <a:t>El par de e- que se comparte es aportado por un solo átomo del enlace.</a:t>
            </a:r>
          </a:p>
          <a:p>
            <a:pPr algn="just"/>
            <a:r>
              <a:rPr lang="es-AR" dirty="0" smtClean="0"/>
              <a:t>Átomo dador aporta el par de e-, mientras que el átomo aceptor o receptor recibe el par de e-.</a:t>
            </a:r>
          </a:p>
          <a:p>
            <a:pPr algn="just"/>
            <a:r>
              <a:rPr lang="es-AR" dirty="0" smtClean="0"/>
              <a:t>Se representa el enlace con una flecha.</a:t>
            </a:r>
            <a:endParaRPr lang="es-AR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Covalente Coordinado</a:t>
            </a:r>
            <a:endParaRPr lang="es-AR" dirty="0"/>
          </a:p>
        </p:txBody>
      </p:sp>
      <p:pic>
        <p:nvPicPr>
          <p:cNvPr id="10" name="9 Imagen" descr="OS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4500569"/>
            <a:ext cx="7500990" cy="196360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AR" dirty="0" smtClean="0"/>
              <a:t>Bajo Pf y Peb.</a:t>
            </a:r>
          </a:p>
          <a:p>
            <a:pPr algn="just"/>
            <a:r>
              <a:rPr lang="es-AR" dirty="0" smtClean="0"/>
              <a:t>No conducen la corriente eléctrica ni el calor.</a:t>
            </a:r>
          </a:p>
          <a:p>
            <a:pPr algn="just"/>
            <a:r>
              <a:rPr lang="es-AR" dirty="0" smtClean="0"/>
              <a:t>En estado solido son relativamente blandos, algunos carecen de unidades moleculares.</a:t>
            </a:r>
          </a:p>
          <a:p>
            <a:pPr algn="just"/>
            <a:r>
              <a:rPr lang="es-AR" dirty="0" smtClean="0"/>
              <a:t>Baja reactividad.</a:t>
            </a:r>
          </a:p>
          <a:p>
            <a:pPr algn="just"/>
            <a:r>
              <a:rPr lang="es-AR" dirty="0" smtClean="0"/>
              <a:t>Solubles en solventes orgánicos.</a:t>
            </a:r>
          </a:p>
          <a:p>
            <a:pPr algn="just"/>
            <a:r>
              <a:rPr lang="es-AR" dirty="0" smtClean="0"/>
              <a:t>Poco solubles en agua.</a:t>
            </a:r>
          </a:p>
          <a:p>
            <a:pPr algn="just"/>
            <a:r>
              <a:rPr lang="es-AR" dirty="0" smtClean="0"/>
              <a:t>Presentan baja diferencia de electronegatividad, en algunos casos nula.</a:t>
            </a:r>
          </a:p>
          <a:p>
            <a:pPr algn="just"/>
            <a:endParaRPr lang="es-AR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AR" dirty="0" smtClean="0"/>
              <a:t>Propiedades de los compuestos covalentes</a:t>
            </a:r>
            <a:endParaRPr lang="es-A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dirty="0" smtClean="0"/>
              <a:t>ENLACE METÁLICO</a:t>
            </a:r>
            <a:endParaRPr lang="es-AR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294780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s-AR" i="1" dirty="0" smtClean="0"/>
              <a:t>Metales</a:t>
            </a:r>
          </a:p>
          <a:p>
            <a:pPr algn="just">
              <a:buNone/>
            </a:pPr>
            <a:endParaRPr lang="es-AR" dirty="0" smtClean="0"/>
          </a:p>
          <a:p>
            <a:pPr algn="just"/>
            <a:r>
              <a:rPr lang="es-AR" dirty="0" smtClean="0"/>
              <a:t>La unión se establece entre Iones (+) y la nube electrónica con carga (-).</a:t>
            </a:r>
          </a:p>
          <a:p>
            <a:pPr algn="just"/>
            <a:endParaRPr lang="es-AR" dirty="0" smtClean="0"/>
          </a:p>
          <a:p>
            <a:pPr algn="just"/>
            <a:r>
              <a:rPr lang="es-AR" dirty="0" smtClean="0"/>
              <a:t>Red cristalina de Iones metálicos. Enrejado de iones metálicos (+) sumergidos en un mar de e- móviles. Los e- que se comparten actúan como “pegamento” entre los iones (+)</a:t>
            </a:r>
            <a:endParaRPr lang="es-AR" sz="2700" dirty="0" smtClean="0"/>
          </a:p>
        </p:txBody>
      </p:sp>
      <p:pic>
        <p:nvPicPr>
          <p:cNvPr id="4" name="3 Imagen" descr="enlace metálic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4357694"/>
            <a:ext cx="5572164" cy="22537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AR" dirty="0" smtClean="0"/>
              <a:t>Buenos conductores de la electricidad y calor.</a:t>
            </a:r>
          </a:p>
          <a:p>
            <a:pPr algn="just"/>
            <a:r>
              <a:rPr lang="es-AR" dirty="0" smtClean="0"/>
              <a:t>Insoluble en casi todos los solventes.</a:t>
            </a:r>
          </a:p>
          <a:p>
            <a:pPr algn="just"/>
            <a:r>
              <a:rPr lang="es-AR" dirty="0" smtClean="0"/>
              <a:t>Poseen brillo. La luz que incide sobre el metal, es absorbida por los e- libres que se mueven rápidamente emitiendo energía radiante.</a:t>
            </a:r>
          </a:p>
          <a:p>
            <a:pPr algn="just"/>
            <a:r>
              <a:rPr lang="es-AR" dirty="0" smtClean="0"/>
              <a:t>Maleables y dúctiles.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AR" dirty="0" smtClean="0"/>
              <a:t>Propiedades de los compuestos metálicos</a:t>
            </a:r>
            <a:endParaRPr lang="es-A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115328" cy="5019506"/>
          </a:xfrm>
        </p:spPr>
        <p:txBody>
          <a:bodyPr>
            <a:normAutofit fontScale="77500" lnSpcReduction="20000"/>
          </a:bodyPr>
          <a:lstStyle/>
          <a:p>
            <a:r>
              <a:rPr lang="es-AR" sz="3600" dirty="0" smtClean="0"/>
              <a:t>Actividades propuestas: Representar las estructuras de Lewis indicando el tipo de enlace y la diferencia de electronegatividad.</a:t>
            </a:r>
          </a:p>
          <a:p>
            <a:pPr>
              <a:buNone/>
            </a:pPr>
            <a:endParaRPr lang="es-AR" dirty="0" smtClean="0"/>
          </a:p>
          <a:p>
            <a:pPr marL="1401318" lvl="3" indent="-514350">
              <a:buFont typeface="+mj-lt"/>
              <a:buAutoNum type="arabicPeriod"/>
            </a:pPr>
            <a:r>
              <a:rPr lang="es-AR" sz="2800" dirty="0" smtClean="0"/>
              <a:t>Cloruro de potasio K CI</a:t>
            </a:r>
          </a:p>
          <a:p>
            <a:pPr marL="1401318" lvl="3" indent="-514350">
              <a:buFont typeface="+mj-lt"/>
              <a:buAutoNum type="arabicPeriod"/>
            </a:pPr>
            <a:r>
              <a:rPr lang="es-AR" sz="2800" dirty="0" smtClean="0"/>
              <a:t>Ioduro de Calcio Ca I2</a:t>
            </a:r>
          </a:p>
          <a:p>
            <a:pPr marL="1401318" lvl="3" indent="-514350">
              <a:buFont typeface="+mj-lt"/>
              <a:buAutoNum type="arabicPeriod"/>
            </a:pPr>
            <a:r>
              <a:rPr lang="es-AR" sz="2800" dirty="0" smtClean="0"/>
              <a:t>Sulfuro de Sodio Na2 S</a:t>
            </a:r>
          </a:p>
          <a:p>
            <a:pPr marL="1401318" lvl="3" indent="-514350">
              <a:buFont typeface="+mj-lt"/>
              <a:buAutoNum type="arabicPeriod"/>
            </a:pPr>
            <a:r>
              <a:rPr lang="es-AR" sz="2800" dirty="0" smtClean="0"/>
              <a:t>Oxido de Calcio </a:t>
            </a:r>
            <a:r>
              <a:rPr lang="es-AR" sz="2800" dirty="0" err="1" smtClean="0"/>
              <a:t>CaO</a:t>
            </a:r>
            <a:endParaRPr lang="es-AR" sz="2800" dirty="0" smtClean="0"/>
          </a:p>
          <a:p>
            <a:pPr marL="1401318" lvl="3" indent="-514350">
              <a:buFont typeface="+mj-lt"/>
              <a:buAutoNum type="arabicPeriod"/>
            </a:pPr>
            <a:r>
              <a:rPr lang="es-AR" sz="2800" dirty="0" smtClean="0"/>
              <a:t>Oxido de Litio Li2 O</a:t>
            </a:r>
          </a:p>
          <a:p>
            <a:pPr marL="1401318" lvl="3" indent="-514350">
              <a:buFont typeface="+mj-lt"/>
              <a:buAutoNum type="arabicPeriod"/>
            </a:pPr>
            <a:r>
              <a:rPr lang="es-AR" sz="2800" dirty="0" smtClean="0"/>
              <a:t>Agua H2O</a:t>
            </a:r>
          </a:p>
          <a:p>
            <a:pPr marL="1401318" lvl="3" indent="-514350">
              <a:buFont typeface="+mj-lt"/>
              <a:buAutoNum type="arabicPeriod"/>
            </a:pPr>
            <a:r>
              <a:rPr lang="es-AR" sz="2800" dirty="0" smtClean="0"/>
              <a:t>Glucosa </a:t>
            </a:r>
          </a:p>
          <a:p>
            <a:pPr marL="1401318" lvl="3" indent="-514350">
              <a:buFont typeface="+mj-lt"/>
              <a:buAutoNum type="arabicPeriod"/>
            </a:pPr>
            <a:r>
              <a:rPr lang="es-AR" sz="2800" dirty="0" smtClean="0"/>
              <a:t>Metano CH4</a:t>
            </a:r>
          </a:p>
          <a:p>
            <a:pPr marL="1401318" lvl="3" indent="-514350">
              <a:buFont typeface="+mj-lt"/>
              <a:buAutoNum type="arabicPeriod"/>
            </a:pPr>
            <a:r>
              <a:rPr lang="es-AR" sz="2800" dirty="0" smtClean="0"/>
              <a:t>Oro Au</a:t>
            </a:r>
          </a:p>
          <a:p>
            <a:pPr marL="1401318" lvl="3" indent="-514350">
              <a:buFont typeface="+mj-lt"/>
              <a:buAutoNum type="arabicPeriod"/>
            </a:pPr>
            <a:r>
              <a:rPr lang="es-AR" sz="2800" dirty="0" smtClean="0"/>
              <a:t>Zinc Zn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Red Conceptual</a:t>
            </a:r>
            <a:endParaRPr lang="es-A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292803"/>
          </a:xfrm>
        </p:spPr>
        <p:txBody>
          <a:bodyPr/>
          <a:lstStyle/>
          <a:p>
            <a:pPr algn="ctr">
              <a:buNone/>
            </a:pPr>
            <a:endParaRPr lang="es-AR" i="1" dirty="0" smtClean="0"/>
          </a:p>
          <a:p>
            <a:pPr algn="ctr">
              <a:buNone/>
            </a:pPr>
            <a:r>
              <a:rPr lang="es-AR" i="1" dirty="0" smtClean="0"/>
              <a:t>Sustancias</a:t>
            </a:r>
          </a:p>
          <a:p>
            <a:pPr algn="just">
              <a:buNone/>
            </a:pPr>
            <a:endParaRPr lang="es-AR" dirty="0" smtClean="0"/>
          </a:p>
          <a:p>
            <a:pPr algn="just">
              <a:buNone/>
            </a:pPr>
            <a:r>
              <a:rPr lang="es-AR" dirty="0" smtClean="0"/>
              <a:t>ENLACE QUIMICO: Conjunto de fuerzas que mantienen unidos a los átomos, iones y moléculas cuando forman distintas agrupaciones estables.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AR" dirty="0" smtClean="0"/>
              <a:t>¿Por que/Para que se unen los átomos?</a:t>
            </a:r>
            <a:endParaRPr lang="es-A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Gracias por su atención.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Ing. Qca E Cynthia Werbuk</a:t>
            </a:r>
            <a:endParaRPr lang="es-A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átom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3108" y="1428736"/>
            <a:ext cx="5107949" cy="4572032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Repasamos…</a:t>
            </a:r>
            <a:endParaRPr lang="es-A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869934"/>
          </a:xfrm>
        </p:spPr>
        <p:txBody>
          <a:bodyPr>
            <a:normAutofit/>
          </a:bodyPr>
          <a:lstStyle/>
          <a:p>
            <a:pPr algn="ctr"/>
            <a:r>
              <a:rPr lang="es-AR" dirty="0" smtClean="0"/>
              <a:t>2 átomos</a:t>
            </a:r>
            <a:r>
              <a:rPr lang="es-AR" smtClean="0"/>
              <a:t>…, 3 </a:t>
            </a:r>
            <a:r>
              <a:rPr lang="es-AR" dirty="0" smtClean="0"/>
              <a:t>situaciones…</a:t>
            </a:r>
            <a:endParaRPr lang="es-AR" dirty="0"/>
          </a:p>
        </p:txBody>
      </p:sp>
      <p:sp>
        <p:nvSpPr>
          <p:cNvPr id="14" name="13 Marcador de texto"/>
          <p:cNvSpPr>
            <a:spLocks noGrp="1"/>
          </p:cNvSpPr>
          <p:nvPr>
            <p:ph type="body" idx="1"/>
          </p:nvPr>
        </p:nvSpPr>
        <p:spPr>
          <a:xfrm>
            <a:off x="428596" y="4714884"/>
            <a:ext cx="4040188" cy="1814506"/>
          </a:xfrm>
        </p:spPr>
        <p:txBody>
          <a:bodyPr>
            <a:normAutofit fontScale="92500" lnSpcReduction="10000"/>
          </a:bodyPr>
          <a:lstStyle/>
          <a:p>
            <a:r>
              <a:rPr lang="es-AR" u="sng" dirty="0" smtClean="0"/>
              <a:t>Formación de un Enlace:</a:t>
            </a:r>
          </a:p>
          <a:p>
            <a:pPr marL="457200" indent="-457200">
              <a:buClr>
                <a:schemeClr val="bg1"/>
              </a:buClr>
              <a:buFont typeface="Wingdings" pitchFamily="2" charset="2"/>
              <a:buChar char="ü"/>
            </a:pPr>
            <a:r>
              <a:rPr lang="es-AR" dirty="0" smtClean="0"/>
              <a:t>Entre átomos del mismo elemento.</a:t>
            </a:r>
          </a:p>
          <a:p>
            <a:pPr marL="457200" indent="-457200">
              <a:buClr>
                <a:schemeClr val="bg1"/>
              </a:buClr>
              <a:buFont typeface="Wingdings" pitchFamily="2" charset="2"/>
              <a:buChar char="ü"/>
            </a:pPr>
            <a:r>
              <a:rPr lang="es-AR" dirty="0" smtClean="0"/>
              <a:t>Entre átomos de distintos elementos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half" idx="3"/>
          </p:nvPr>
        </p:nvSpPr>
        <p:spPr>
          <a:xfrm>
            <a:off x="4786314" y="4714884"/>
            <a:ext cx="4041775" cy="1785950"/>
          </a:xfrm>
        </p:spPr>
        <p:txBody>
          <a:bodyPr>
            <a:normAutofit fontScale="77500" lnSpcReduction="20000"/>
          </a:bodyPr>
          <a:lstStyle/>
          <a:p>
            <a:r>
              <a:rPr lang="es-AR" dirty="0" smtClean="0"/>
              <a:t>La energía de la molécula hidrogeno es menor que la suma de la energía de los dos átomos que la forman. Esta diferencia de energías se conoce como </a:t>
            </a:r>
            <a:r>
              <a:rPr lang="es-AR" u="sng" dirty="0" smtClean="0"/>
              <a:t>energía de Enlace</a:t>
            </a:r>
            <a:r>
              <a:rPr lang="es-AR" dirty="0" smtClean="0"/>
              <a:t>.</a:t>
            </a:r>
            <a:endParaRPr lang="es-AR" dirty="0"/>
          </a:p>
        </p:txBody>
      </p:sp>
      <p:pic>
        <p:nvPicPr>
          <p:cNvPr id="18" name="17 Marcador de contenido" descr="figura 58a.PN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00034" y="1071546"/>
            <a:ext cx="4071966" cy="3415630"/>
          </a:xfrm>
        </p:spPr>
      </p:pic>
      <p:pic>
        <p:nvPicPr>
          <p:cNvPr id="19" name="18 Marcador de contenido" descr="figura 59a.PN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3438" y="928670"/>
            <a:ext cx="4275699" cy="3429024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1916 – Kossel y Lewis</a:t>
            </a:r>
            <a:endParaRPr lang="es-AR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AR" dirty="0" smtClean="0"/>
              <a:t>La capacidad que tiene un átomo para combinarse con otro y adquirir una estructura estable esta dada por la cantidad de e- que el átomo es capaz de captar, ceder o compartir.</a:t>
            </a:r>
          </a:p>
          <a:p>
            <a:pPr algn="just"/>
            <a:endParaRPr lang="es-AR" dirty="0" smtClean="0"/>
          </a:p>
          <a:p>
            <a:pPr algn="just">
              <a:buNone/>
            </a:pPr>
            <a:r>
              <a:rPr lang="es-AR" b="1" dirty="0" smtClean="0"/>
              <a:t>REGLA DEL OCTETO – REGLA DE DUETO (H, Li, Be) :</a:t>
            </a:r>
          </a:p>
          <a:p>
            <a:pPr algn="just"/>
            <a:r>
              <a:rPr lang="es-AR" dirty="0" smtClean="0"/>
              <a:t>Octeto = 8 e-; Dueto = 2e-.</a:t>
            </a:r>
          </a:p>
          <a:p>
            <a:pPr algn="just"/>
            <a:r>
              <a:rPr lang="es-AR" dirty="0" smtClean="0"/>
              <a:t>Teoría de que los compuestos químicos se pueden interpretar como consecuencia de la tendencia de los átomos de adquirir la CE estable del gas noble mas próximo en la TP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Representación de Lewis</a:t>
            </a:r>
            <a:endParaRPr lang="es-AR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14876" y="4643446"/>
            <a:ext cx="4041775" cy="762000"/>
          </a:xfrm>
        </p:spPr>
        <p:txBody>
          <a:bodyPr/>
          <a:lstStyle/>
          <a:p>
            <a:r>
              <a:rPr lang="es-AR" dirty="0" smtClean="0"/>
              <a:t>Representación de Lewis</a:t>
            </a:r>
            <a:endParaRPr lang="es-AR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57158" y="1785926"/>
            <a:ext cx="4040188" cy="4214842"/>
          </a:xfrm>
        </p:spPr>
        <p:txBody>
          <a:bodyPr>
            <a:normAutofit fontScale="92500"/>
          </a:bodyPr>
          <a:lstStyle/>
          <a:p>
            <a:pPr algn="just"/>
            <a:r>
              <a:rPr lang="es-AR" dirty="0" smtClean="0"/>
              <a:t>Lewis ideo un Sistema para representar los átomos, representando a los e- del ultimo nivel (e- de Valencia) donde cada átomo se representa con su símbolo rodeado de tantas puntas, cruces, aspas en igual cantidad a los electrones que tiene en su orbita externa.</a:t>
            </a:r>
            <a:endParaRPr lang="es-AR" dirty="0"/>
          </a:p>
        </p:txBody>
      </p:sp>
      <p:pic>
        <p:nvPicPr>
          <p:cNvPr id="7" name="6 Marcador de contenido" descr="Representacion de Lewis.PN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786314" y="1785926"/>
            <a:ext cx="4005000" cy="25003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dirty="0" smtClean="0"/>
              <a:t>ENLACE IÓNICO</a:t>
            </a:r>
            <a:endParaRPr lang="es-AR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AR" i="1" dirty="0" smtClean="0"/>
              <a:t>M + noM </a:t>
            </a:r>
          </a:p>
          <a:p>
            <a:pPr algn="just">
              <a:buNone/>
            </a:pPr>
            <a:endParaRPr lang="es-AR" dirty="0" smtClean="0"/>
          </a:p>
          <a:p>
            <a:pPr algn="just"/>
            <a:r>
              <a:rPr lang="es-AR" dirty="0" smtClean="0"/>
              <a:t>Es aquel en que hay transferencia de e- de un M a un noM, formándose Cationes y Aniones respectivamente, que se mantienen unidos entre si por fuerzas electrostáticas.</a:t>
            </a:r>
          </a:p>
          <a:p>
            <a:pPr algn="just"/>
            <a:endParaRPr lang="es-AR" dirty="0" smtClean="0"/>
          </a:p>
          <a:p>
            <a:pPr algn="just"/>
            <a:r>
              <a:rPr lang="es-AR" dirty="0" smtClean="0"/>
              <a:t>Ión: Partícula cargada eléctricamente.</a:t>
            </a:r>
          </a:p>
          <a:p>
            <a:pPr marL="1458468" lvl="3" indent="-571500" algn="just">
              <a:buFont typeface="+mj-lt"/>
              <a:buAutoNum type="romanUcPeriod"/>
            </a:pPr>
            <a:r>
              <a:rPr lang="es-AR" sz="2700" dirty="0" smtClean="0"/>
              <a:t>Ión (+) = Catión</a:t>
            </a:r>
          </a:p>
          <a:p>
            <a:pPr marL="1458468" lvl="3" indent="-571500" algn="just">
              <a:buFont typeface="+mj-lt"/>
              <a:buAutoNum type="romanUcPeriod"/>
            </a:pPr>
            <a:r>
              <a:rPr lang="es-AR" sz="2700" dirty="0" smtClean="0"/>
              <a:t>Ión (-) = Anión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AR" b="1" dirty="0" smtClean="0"/>
              <a:t>AF – Afinidad Electrónica: </a:t>
            </a:r>
            <a:r>
              <a:rPr lang="es-AR" dirty="0" smtClean="0"/>
              <a:t>Cantidad de energía liberada o absorbida cuando un átomo gana un e-.</a:t>
            </a:r>
          </a:p>
          <a:p>
            <a:pPr algn="just"/>
            <a:r>
              <a:rPr lang="es-AR" b="1" dirty="0" smtClean="0"/>
              <a:t>EI – Energía de Ionización</a:t>
            </a:r>
            <a:r>
              <a:rPr lang="es-AR" dirty="0" smtClean="0"/>
              <a:t>: Cantidad de energía requerida para retirar un e- de la ultima capa.</a:t>
            </a:r>
          </a:p>
          <a:p>
            <a:pPr algn="just"/>
            <a:r>
              <a:rPr lang="es-AR" b="1" dirty="0" smtClean="0"/>
              <a:t>E – Electronegatividad</a:t>
            </a:r>
            <a:r>
              <a:rPr lang="es-AR" dirty="0" smtClean="0"/>
              <a:t>: Capacidad que posee un átomo para atraer el par de electrones que comparte.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Retomamos algunos conceptos…</a:t>
            </a:r>
            <a:endParaRPr lang="es-A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869934"/>
          </a:xfrm>
        </p:spPr>
        <p:txBody>
          <a:bodyPr>
            <a:normAutofit/>
          </a:bodyPr>
          <a:lstStyle/>
          <a:p>
            <a:pPr algn="ctr"/>
            <a:r>
              <a:rPr lang="es-AR" dirty="0" smtClean="0"/>
              <a:t>Formación de ClNa</a:t>
            </a:r>
            <a:endParaRPr lang="es-AR" dirty="0"/>
          </a:p>
        </p:txBody>
      </p:sp>
      <p:sp>
        <p:nvSpPr>
          <p:cNvPr id="14" name="13 Marcador de texto"/>
          <p:cNvSpPr>
            <a:spLocks noGrp="1"/>
          </p:cNvSpPr>
          <p:nvPr>
            <p:ph type="body" idx="1"/>
          </p:nvPr>
        </p:nvSpPr>
        <p:spPr>
          <a:xfrm>
            <a:off x="428596" y="5500702"/>
            <a:ext cx="4040188" cy="1028688"/>
          </a:xfrm>
        </p:spPr>
        <p:txBody>
          <a:bodyPr>
            <a:normAutofit/>
          </a:bodyPr>
          <a:lstStyle/>
          <a:p>
            <a:r>
              <a:rPr lang="es-AR" dirty="0" smtClean="0"/>
              <a:t>Enlace entre el ion Na+ y el ion Cl-. 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half" idx="3"/>
          </p:nvPr>
        </p:nvSpPr>
        <p:spPr>
          <a:xfrm>
            <a:off x="4786314" y="5572140"/>
            <a:ext cx="4041775" cy="928694"/>
          </a:xfrm>
        </p:spPr>
        <p:txBody>
          <a:bodyPr>
            <a:normAutofit/>
          </a:bodyPr>
          <a:lstStyle/>
          <a:p>
            <a:r>
              <a:rPr lang="es-AR" dirty="0" smtClean="0"/>
              <a:t>Red cristalina de ClNa</a:t>
            </a:r>
            <a:endParaRPr lang="es-AR" dirty="0"/>
          </a:p>
        </p:txBody>
      </p:sp>
      <p:pic>
        <p:nvPicPr>
          <p:cNvPr id="9" name="8 Marcador de contenido" descr="figura 61.PN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785786" y="1285860"/>
            <a:ext cx="3500462" cy="37504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9 Marcador de contenido" descr="figura 62.PN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000628" y="1357298"/>
            <a:ext cx="3643338" cy="37862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591</TotalTime>
  <Words>844</Words>
  <Application>Microsoft Office PowerPoint</Application>
  <PresentationFormat>Presentación en pantalla (4:3)</PresentationFormat>
  <Paragraphs>107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6" baseType="lpstr">
      <vt:lpstr>Lucida Sans Unicode</vt:lpstr>
      <vt:lpstr>Verdana</vt:lpstr>
      <vt:lpstr>Wingdings</vt:lpstr>
      <vt:lpstr>Wingdings 2</vt:lpstr>
      <vt:lpstr>Wingdings 3</vt:lpstr>
      <vt:lpstr>Concurrencia</vt:lpstr>
      <vt:lpstr>UNIONES QUÍMICAS</vt:lpstr>
      <vt:lpstr>¿Por que/Para que se unen los átomos?</vt:lpstr>
      <vt:lpstr>Repasamos…</vt:lpstr>
      <vt:lpstr>2 átomos…, 3 situaciones…</vt:lpstr>
      <vt:lpstr>1916 – Kossel y Lewis</vt:lpstr>
      <vt:lpstr>Representación de Lewis</vt:lpstr>
      <vt:lpstr>ENLACE IÓNICO</vt:lpstr>
      <vt:lpstr>Retomamos algunos conceptos…</vt:lpstr>
      <vt:lpstr>Formación de ClNa</vt:lpstr>
      <vt:lpstr>Linus Pauling</vt:lpstr>
      <vt:lpstr>Propiedades de los compuestos Iónicos</vt:lpstr>
      <vt:lpstr>ENLACE COVALENTE</vt:lpstr>
      <vt:lpstr>Covalentes Múltiples</vt:lpstr>
      <vt:lpstr>Covalente Apolar y Polar</vt:lpstr>
      <vt:lpstr>Covalente Coordinado</vt:lpstr>
      <vt:lpstr>Propiedades de los compuestos covalentes</vt:lpstr>
      <vt:lpstr>ENLACE METÁLICO</vt:lpstr>
      <vt:lpstr>Propiedades de los compuestos metálicos</vt:lpstr>
      <vt:lpstr>Red Conceptual</vt:lpstr>
      <vt:lpstr>Gracias por su atención.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UNIONES QUÍMICAS</dc:title>
  <dc:creator>Cintia</dc:creator>
  <cp:lastModifiedBy>Cynthia</cp:lastModifiedBy>
  <cp:revision>32</cp:revision>
  <dcterms:created xsi:type="dcterms:W3CDTF">2017-08-07T00:21:19Z</dcterms:created>
  <dcterms:modified xsi:type="dcterms:W3CDTF">2020-03-09T11:46:52Z</dcterms:modified>
</cp:coreProperties>
</file>