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95" r:id="rId3"/>
    <p:sldId id="296" r:id="rId4"/>
    <p:sldId id="309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8" r:id="rId16"/>
    <p:sldId id="311" r:id="rId17"/>
    <p:sldId id="310" r:id="rId18"/>
    <p:sldId id="312" r:id="rId19"/>
    <p:sldId id="313" r:id="rId20"/>
    <p:sldId id="314" r:id="rId21"/>
    <p:sldId id="257" r:id="rId22"/>
    <p:sldId id="258" r:id="rId23"/>
    <p:sldId id="259" r:id="rId24"/>
    <p:sldId id="261" r:id="rId25"/>
    <p:sldId id="262" r:id="rId26"/>
    <p:sldId id="289" r:id="rId27"/>
    <p:sldId id="265" r:id="rId28"/>
    <p:sldId id="266" r:id="rId29"/>
    <p:sldId id="267" r:id="rId30"/>
    <p:sldId id="290" r:id="rId31"/>
    <p:sldId id="292" r:id="rId32"/>
    <p:sldId id="270" r:id="rId33"/>
    <p:sldId id="271" r:id="rId34"/>
    <p:sldId id="273" r:id="rId35"/>
    <p:sldId id="293" r:id="rId36"/>
    <p:sldId id="274" r:id="rId37"/>
    <p:sldId id="294" r:id="rId38"/>
    <p:sldId id="276" r:id="rId39"/>
    <p:sldId id="277" r:id="rId40"/>
    <p:sldId id="278" r:id="rId41"/>
    <p:sldId id="279" r:id="rId42"/>
    <p:sldId id="280" r:id="rId43"/>
    <p:sldId id="282" r:id="rId44"/>
    <p:sldId id="283" r:id="rId45"/>
    <p:sldId id="285" r:id="rId46"/>
    <p:sldId id="286" r:id="rId47"/>
    <p:sldId id="288" r:id="rId4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50" autoAdjust="0"/>
    <p:restoredTop sz="94660"/>
  </p:normalViewPr>
  <p:slideViewPr>
    <p:cSldViewPr>
      <p:cViewPr>
        <p:scale>
          <a:sx n="80" d="100"/>
          <a:sy n="80" d="100"/>
        </p:scale>
        <p:origin x="-127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DA92C-B498-4D4D-81B9-D93E9616F467}" type="datetimeFigureOut">
              <a:rPr lang="es-AR" smtClean="0"/>
              <a:pPr/>
              <a:t>16/6/2021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EDC22-7194-4B88-8ED2-ADECEA8098D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DC22-7194-4B88-8ED2-ADECEA8098D3}" type="slidenum">
              <a:rPr lang="es-AR" smtClean="0"/>
              <a:pPr/>
              <a:t>43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DC22-7194-4B88-8ED2-ADECEA8098D3}" type="slidenum">
              <a:rPr lang="es-AR" smtClean="0"/>
              <a:pPr/>
              <a:t>47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AA0A-EBEB-492C-8325-1D589398973B}" type="datetimeFigureOut">
              <a:rPr lang="es-AR" smtClean="0"/>
              <a:pPr/>
              <a:t>16/6/2021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7A01-76B8-4361-B9EF-F7CE9238BAD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AA0A-EBEB-492C-8325-1D589398973B}" type="datetimeFigureOut">
              <a:rPr lang="es-AR" smtClean="0"/>
              <a:pPr/>
              <a:t>16/6/2021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7A01-76B8-4361-B9EF-F7CE9238BAD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AA0A-EBEB-492C-8325-1D589398973B}" type="datetimeFigureOut">
              <a:rPr lang="es-AR" smtClean="0"/>
              <a:pPr/>
              <a:t>16/6/2021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7A01-76B8-4361-B9EF-F7CE9238BAD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AA0A-EBEB-492C-8325-1D589398973B}" type="datetimeFigureOut">
              <a:rPr lang="es-AR" smtClean="0"/>
              <a:pPr/>
              <a:t>16/6/2021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7A01-76B8-4361-B9EF-F7CE9238BAD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AA0A-EBEB-492C-8325-1D589398973B}" type="datetimeFigureOut">
              <a:rPr lang="es-AR" smtClean="0"/>
              <a:pPr/>
              <a:t>16/6/2021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7A01-76B8-4361-B9EF-F7CE9238BAD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AA0A-EBEB-492C-8325-1D589398973B}" type="datetimeFigureOut">
              <a:rPr lang="es-AR" smtClean="0"/>
              <a:pPr/>
              <a:t>16/6/2021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7A01-76B8-4361-B9EF-F7CE9238BAD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AA0A-EBEB-492C-8325-1D589398973B}" type="datetimeFigureOut">
              <a:rPr lang="es-AR" smtClean="0"/>
              <a:pPr/>
              <a:t>16/6/2021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7A01-76B8-4361-B9EF-F7CE9238BAD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AA0A-EBEB-492C-8325-1D589398973B}" type="datetimeFigureOut">
              <a:rPr lang="es-AR" smtClean="0"/>
              <a:pPr/>
              <a:t>16/6/2021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7A01-76B8-4361-B9EF-F7CE9238BAD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AA0A-EBEB-492C-8325-1D589398973B}" type="datetimeFigureOut">
              <a:rPr lang="es-AR" smtClean="0"/>
              <a:pPr/>
              <a:t>16/6/2021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7A01-76B8-4361-B9EF-F7CE9238BAD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AA0A-EBEB-492C-8325-1D589398973B}" type="datetimeFigureOut">
              <a:rPr lang="es-AR" smtClean="0"/>
              <a:pPr/>
              <a:t>16/6/2021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7A01-76B8-4361-B9EF-F7CE9238BAD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AA0A-EBEB-492C-8325-1D589398973B}" type="datetimeFigureOut">
              <a:rPr lang="es-AR" smtClean="0"/>
              <a:pPr/>
              <a:t>16/6/2021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87A01-76B8-4361-B9EF-F7CE9238BAD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DAA0A-EBEB-492C-8325-1D589398973B}" type="datetimeFigureOut">
              <a:rPr lang="es-AR" smtClean="0"/>
              <a:pPr/>
              <a:t>16/6/2021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87A01-76B8-4361-B9EF-F7CE9238BAD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605" t="11812" r="18926" b="17688"/>
          <a:stretch>
            <a:fillRect/>
          </a:stretch>
        </p:blipFill>
        <p:spPr bwMode="auto">
          <a:xfrm>
            <a:off x="395536" y="221748"/>
            <a:ext cx="8208912" cy="632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732240" y="332656"/>
            <a:ext cx="2088232" cy="1296144"/>
          </a:xfrm>
        </p:spPr>
        <p:txBody>
          <a:bodyPr>
            <a:normAutofit fontScale="90000"/>
          </a:bodyPr>
          <a:lstStyle/>
          <a:p>
            <a:r>
              <a:rPr lang="es-AR" dirty="0" err="1" smtClean="0"/>
              <a:t>Atomo</a:t>
            </a:r>
            <a:r>
              <a:rPr lang="es-AR" dirty="0" smtClean="0"/>
              <a:t> de Silicio</a:t>
            </a:r>
            <a:endParaRPr lang="es-AR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876256" y="5229200"/>
            <a:ext cx="2088232" cy="1296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Simplificación del </a:t>
            </a:r>
            <a:r>
              <a:rPr lang="es-AR" sz="4400" dirty="0" smtClean="0">
                <a:latin typeface="+mj-lt"/>
                <a:ea typeface="+mj-ea"/>
                <a:cs typeface="+mj-cs"/>
              </a:rPr>
              <a:t>á</a:t>
            </a: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tomo de Silicio o cualquiera del grupo IV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7 Flecha abajo"/>
          <p:cNvSpPr/>
          <p:nvPr/>
        </p:nvSpPr>
        <p:spPr>
          <a:xfrm rot="10341213">
            <a:off x="7824066" y="3941642"/>
            <a:ext cx="214104" cy="1272609"/>
          </a:xfrm>
          <a:prstGeom prst="downArrow">
            <a:avLst>
              <a:gd name="adj1" fmla="val 50000"/>
              <a:gd name="adj2" fmla="val 10522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4662" t="17344" r="8964" b="19656"/>
          <a:stretch>
            <a:fillRect/>
          </a:stretch>
        </p:blipFill>
        <p:spPr bwMode="auto">
          <a:xfrm>
            <a:off x="179512" y="1052736"/>
            <a:ext cx="8748464" cy="405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251520" y="188640"/>
            <a:ext cx="1872208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1944216" cy="936104"/>
          </a:xfrm>
        </p:spPr>
        <p:txBody>
          <a:bodyPr>
            <a:noAutofit/>
          </a:bodyPr>
          <a:lstStyle/>
          <a:p>
            <a:r>
              <a:rPr lang="es-AR" sz="3600" dirty="0" smtClean="0"/>
              <a:t>DIODO</a:t>
            </a:r>
            <a:endParaRPr lang="es-AR" sz="3600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11560" y="5949280"/>
            <a:ext cx="8064896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Representamos</a:t>
            </a:r>
            <a:r>
              <a:rPr kumimoji="0" lang="es-A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solo las </a:t>
            </a:r>
            <a:r>
              <a:rPr kumimoji="0" lang="es-A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impurezas y no la parte intrínseca (átomos de Silicio)</a:t>
            </a: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11560" y="5373216"/>
            <a:ext cx="8064896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 la zona de cargas descubiertas:</a:t>
            </a:r>
            <a:r>
              <a:rPr kumimoji="0" lang="es-A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negativas fijas en </a:t>
            </a:r>
            <a:r>
              <a:rPr kumimoji="0" lang="es-A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</a:t>
            </a:r>
            <a:r>
              <a:rPr kumimoji="0" lang="es-A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 positivas fijas en </a:t>
            </a:r>
            <a:r>
              <a:rPr kumimoji="0" lang="es-A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s-A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se genera un campo eléctrico denominado de barrera </a:t>
            </a:r>
            <a:r>
              <a:rPr kumimoji="0" lang="es-AR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es-AR" sz="21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</a:t>
            </a:r>
            <a:endParaRPr kumimoji="0" lang="es-AR" sz="2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29052" t="42938" r="36082" b="36391"/>
          <a:stretch>
            <a:fillRect/>
          </a:stretch>
        </p:blipFill>
        <p:spPr bwMode="auto">
          <a:xfrm>
            <a:off x="2987824" y="260648"/>
            <a:ext cx="2736304" cy="91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508104" y="5301208"/>
            <a:ext cx="3384376" cy="1181993"/>
          </a:xfrm>
        </p:spPr>
        <p:txBody>
          <a:bodyPr>
            <a:normAutofit/>
          </a:bodyPr>
          <a:lstStyle/>
          <a:p>
            <a:r>
              <a:rPr lang="es-AR" sz="2800" dirty="0" smtClean="0"/>
              <a:t>Mayoritarios: </a:t>
            </a:r>
            <a:r>
              <a:rPr lang="es-AR" sz="2800" b="1" dirty="0" smtClean="0"/>
              <a:t>M</a:t>
            </a:r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sz="2800" dirty="0" smtClean="0"/>
              <a:t>Minoritarios: </a:t>
            </a:r>
            <a:r>
              <a:rPr lang="es-AR" sz="2800" b="1" dirty="0" smtClean="0"/>
              <a:t>m</a:t>
            </a:r>
            <a:endParaRPr lang="es-AR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0668" t="14563" r="20115" b="18500"/>
          <a:stretch>
            <a:fillRect/>
          </a:stretch>
        </p:blipFill>
        <p:spPr bwMode="auto">
          <a:xfrm>
            <a:off x="467544" y="332656"/>
            <a:ext cx="770485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76064"/>
          </a:xfrm>
          <a:ln w="19050"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es-AR" sz="3600" dirty="0" smtClean="0"/>
              <a:t>Polarización DIRECTA</a:t>
            </a:r>
            <a:endParaRPr lang="es-AR" sz="3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28225" t="19687" r="14499" b="18298"/>
          <a:stretch>
            <a:fillRect/>
          </a:stretch>
        </p:blipFill>
        <p:spPr bwMode="auto">
          <a:xfrm>
            <a:off x="899592" y="908720"/>
            <a:ext cx="74523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l="24904" t="40969" r="46317" b="20641"/>
          <a:stretch>
            <a:fillRect/>
          </a:stretch>
        </p:blipFill>
        <p:spPr bwMode="auto">
          <a:xfrm>
            <a:off x="971600" y="4941168"/>
            <a:ext cx="2232248" cy="167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 l="18454" t="23422" r="38931" b="24407"/>
          <a:stretch>
            <a:fillRect/>
          </a:stretch>
        </p:blipFill>
        <p:spPr bwMode="auto">
          <a:xfrm>
            <a:off x="5940152" y="4725144"/>
            <a:ext cx="28246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76064"/>
          </a:xfrm>
          <a:ln w="19050"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es-AR" sz="3600" dirty="0" smtClean="0"/>
              <a:t>Polarización INVERSA</a:t>
            </a:r>
            <a:endParaRPr lang="es-AR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21282" r="23907" b="19657"/>
          <a:stretch>
            <a:fillRect/>
          </a:stretch>
        </p:blipFill>
        <p:spPr bwMode="auto">
          <a:xfrm>
            <a:off x="971600" y="836712"/>
            <a:ext cx="714319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13002" t="30515" r="47151" b="19282"/>
          <a:stretch>
            <a:fillRect/>
          </a:stretch>
        </p:blipFill>
        <p:spPr bwMode="auto">
          <a:xfrm>
            <a:off x="899592" y="4869160"/>
            <a:ext cx="264311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 l="20668" t="21454" r="35057" b="20469"/>
          <a:stretch>
            <a:fillRect/>
          </a:stretch>
        </p:blipFill>
        <p:spPr bwMode="auto">
          <a:xfrm>
            <a:off x="5796136" y="4725144"/>
            <a:ext cx="2696544" cy="198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4109" t="17344" r="28334" b="18672"/>
          <a:stretch>
            <a:fillRect/>
          </a:stretch>
        </p:blipFill>
        <p:spPr bwMode="auto">
          <a:xfrm>
            <a:off x="899592" y="0"/>
            <a:ext cx="748883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899592" y="4869160"/>
            <a:ext cx="7488832" cy="165618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I</a:t>
            </a:r>
            <a:r>
              <a:rPr kumimoji="0" lang="es-A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</a:t>
            </a:r>
            <a:r>
              <a:rPr kumimoji="0" lang="es-A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es-A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Corriente de saturación inversa o de fuga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2800" baseline="0" dirty="0" smtClean="0">
                <a:latin typeface="+mj-lt"/>
                <a:ea typeface="+mj-ea"/>
                <a:cs typeface="+mj-cs"/>
              </a:rPr>
              <a:t>Corriente de portadores minoritarios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μA</a:t>
            </a:r>
            <a:r>
              <a:rPr kumimoji="0" lang="es-A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AR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 el </a:t>
            </a:r>
            <a:r>
              <a:rPr kumimoji="0" lang="es-A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2800" b="1" baseline="0" dirty="0" err="1" smtClean="0">
                <a:latin typeface="+mj-lt"/>
                <a:ea typeface="+mj-ea"/>
                <a:cs typeface="+mj-cs"/>
              </a:rPr>
              <a:t>mA</a:t>
            </a:r>
            <a:r>
              <a:rPr lang="es-AR" sz="2800" b="1" baseline="0" dirty="0" smtClean="0">
                <a:latin typeface="+mj-lt"/>
                <a:ea typeface="+mj-ea"/>
                <a:cs typeface="+mj-cs"/>
              </a:rPr>
              <a:t> </a:t>
            </a:r>
            <a:r>
              <a:rPr lang="es-AR" sz="2800" baseline="0" dirty="0" smtClean="0">
                <a:latin typeface="+mj-lt"/>
                <a:ea typeface="+mj-ea"/>
                <a:cs typeface="+mj-cs"/>
              </a:rPr>
              <a:t>en el </a:t>
            </a:r>
            <a:r>
              <a:rPr lang="es-AR" sz="2800" b="1" baseline="0" dirty="0" smtClean="0">
                <a:latin typeface="+mj-lt"/>
                <a:ea typeface="+mj-ea"/>
                <a:cs typeface="+mj-cs"/>
              </a:rPr>
              <a:t>Ge</a:t>
            </a:r>
            <a:endParaRPr kumimoji="0" lang="es-A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43808" y="260648"/>
            <a:ext cx="3456384" cy="43204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AR" sz="3200" dirty="0" smtClean="0"/>
              <a:t>Característica </a:t>
            </a:r>
            <a:r>
              <a:rPr lang="es-AR" sz="3200" dirty="0" smtClean="0">
                <a:latin typeface="Verdana" pitchFamily="34" charset="0"/>
                <a:ea typeface="Verdana" pitchFamily="34" charset="0"/>
              </a:rPr>
              <a:t>V-I</a:t>
            </a:r>
            <a:endParaRPr lang="es-AR" sz="32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10454" r="27781" b="18672"/>
          <a:stretch>
            <a:fillRect/>
          </a:stretch>
        </p:blipFill>
        <p:spPr bwMode="auto">
          <a:xfrm>
            <a:off x="251520" y="764704"/>
            <a:ext cx="5976664" cy="551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220072" y="908720"/>
            <a:ext cx="3744416" cy="432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s-A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= </a:t>
            </a:r>
            <a:r>
              <a:rPr kumimoji="0" lang="es-A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I</a:t>
            </a:r>
            <a:r>
              <a:rPr kumimoji="0" 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0</a:t>
            </a:r>
            <a:r>
              <a:rPr kumimoji="0" lang="es-A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.(e       -1)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+mj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804248" y="764704"/>
            <a:ext cx="1296144" cy="432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(</a:t>
            </a:r>
            <a:r>
              <a:rPr kumimoji="0" lang="es-AR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v</a:t>
            </a:r>
            <a:r>
              <a:rPr kumimoji="0" lang="es-A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/</a:t>
            </a:r>
            <a:r>
              <a:rPr kumimoji="0" lang="es-A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n.V</a:t>
            </a:r>
            <a:r>
              <a:rPr kumimoji="0" lang="es-A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T</a:t>
            </a:r>
            <a:r>
              <a:rPr kumimoji="0" lang="es-A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)</a:t>
            </a:r>
            <a:endParaRPr kumimoji="0" lang="es-A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+mj-cs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724128" y="1988840"/>
            <a:ext cx="3024336" cy="432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V</a:t>
            </a: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T</a:t>
            </a:r>
            <a:r>
              <a:rPr lang="es-AR" dirty="0" smtClean="0">
                <a:latin typeface="Verdana" pitchFamily="34" charset="0"/>
                <a:ea typeface="Verdana" pitchFamily="34" charset="0"/>
                <a:cs typeface="+mj-cs"/>
              </a:rPr>
              <a:t> = K. T /q</a:t>
            </a:r>
            <a:endParaRPr kumimoji="0" lang="es-A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+mj-cs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27576" y="1556792"/>
            <a:ext cx="3816424" cy="432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Tensión térmica de juntura</a:t>
            </a:r>
            <a:endParaRPr kumimoji="0" lang="es-A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+mj-cs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flipH="1">
            <a:off x="4644008" y="1196752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 Título"/>
          <p:cNvSpPr txBox="1">
            <a:spLocks/>
          </p:cNvSpPr>
          <p:nvPr/>
        </p:nvSpPr>
        <p:spPr>
          <a:xfrm>
            <a:off x="3635896" y="4149080"/>
            <a:ext cx="5508104" cy="432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dirty="0" smtClean="0">
                <a:latin typeface="Verdana" pitchFamily="34" charset="0"/>
                <a:ea typeface="Verdana" pitchFamily="34" charset="0"/>
                <a:cs typeface="+mj-cs"/>
              </a:rPr>
              <a:t>K: </a:t>
            </a:r>
            <a:r>
              <a:rPr lang="es-AR" sz="1600" dirty="0" smtClean="0">
                <a:latin typeface="Verdana" pitchFamily="34" charset="0"/>
                <a:ea typeface="Verdana" pitchFamily="34" charset="0"/>
                <a:cs typeface="+mj-cs"/>
              </a:rPr>
              <a:t>Constante de </a:t>
            </a:r>
            <a:r>
              <a:rPr lang="es-AR" sz="1600" dirty="0" err="1" smtClean="0">
                <a:latin typeface="Verdana" pitchFamily="34" charset="0"/>
                <a:ea typeface="Verdana" pitchFamily="34" charset="0"/>
                <a:cs typeface="+mj-cs"/>
              </a:rPr>
              <a:t>Boltzman</a:t>
            </a:r>
            <a:r>
              <a:rPr lang="es-AR" dirty="0" smtClean="0">
                <a:latin typeface="Verdana" pitchFamily="34" charset="0"/>
                <a:ea typeface="Verdana" pitchFamily="34" charset="0"/>
                <a:cs typeface="+mj-cs"/>
              </a:rPr>
              <a:t> = 1,38 x 10</a:t>
            </a:r>
            <a:r>
              <a:rPr lang="es-AR" baseline="30000" dirty="0" smtClean="0">
                <a:latin typeface="Verdana" pitchFamily="34" charset="0"/>
                <a:ea typeface="Verdana" pitchFamily="34" charset="0"/>
                <a:cs typeface="+mj-cs"/>
              </a:rPr>
              <a:t>-23</a:t>
            </a:r>
            <a:r>
              <a:rPr lang="es-AR" dirty="0" smtClean="0">
                <a:latin typeface="Verdana" pitchFamily="34" charset="0"/>
                <a:ea typeface="Verdana" pitchFamily="34" charset="0"/>
                <a:cs typeface="+mj-cs"/>
              </a:rPr>
              <a:t> [J/K]</a:t>
            </a:r>
            <a:endParaRPr kumimoji="0" lang="es-A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+mj-cs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563888" y="4509120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AR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T: </a:t>
            </a:r>
            <a:r>
              <a:rPr lang="es-AR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Temperatura de Juntura </a:t>
            </a:r>
            <a:r>
              <a:rPr lang="es-AR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[K]</a:t>
            </a:r>
            <a:endParaRPr lang="es-AR" dirty="0">
              <a:solidFill>
                <a:prstClr val="black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707904" y="4869160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AR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q: </a:t>
            </a:r>
            <a:r>
              <a:rPr lang="es-AR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Carga elemental = 1,6 x 10</a:t>
            </a:r>
            <a:r>
              <a:rPr lang="es-AR" sz="1600" baseline="30000" dirty="0" smtClean="0">
                <a:latin typeface="Verdana" pitchFamily="34" charset="0"/>
                <a:ea typeface="Verdana" pitchFamily="34" charset="0"/>
              </a:rPr>
              <a:t>-19 </a:t>
            </a:r>
            <a:r>
              <a:rPr lang="es-AR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[C]</a:t>
            </a:r>
            <a:endParaRPr lang="es-AR" dirty="0">
              <a:solidFill>
                <a:prstClr val="black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220072" y="2636912"/>
            <a:ext cx="374441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AR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a Temperatura ambiente (≈300 K)</a:t>
            </a:r>
          </a:p>
          <a:p>
            <a:pPr lvl="0" algn="ctr">
              <a:spcBef>
                <a:spcPct val="0"/>
              </a:spcBef>
              <a:defRPr/>
            </a:pPr>
            <a:r>
              <a:rPr lang="es-AR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V</a:t>
            </a:r>
            <a:r>
              <a:rPr lang="es-AR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T</a:t>
            </a:r>
            <a:r>
              <a:rPr lang="es-AR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 = 26 </a:t>
            </a:r>
            <a:r>
              <a:rPr lang="es-AR" dirty="0" err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mV</a:t>
            </a:r>
            <a:endParaRPr lang="es-AR" dirty="0">
              <a:solidFill>
                <a:prstClr val="black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716016" y="5373216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AR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Ge      </a:t>
            </a:r>
            <a:r>
              <a:rPr lang="es-AR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n = 1</a:t>
            </a:r>
            <a:endParaRPr lang="es-AR" sz="1600" dirty="0">
              <a:solidFill>
                <a:prstClr val="black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652120" y="5805264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AR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n = 1 en pequeñas corrientes</a:t>
            </a:r>
          </a:p>
          <a:p>
            <a:pPr lvl="0">
              <a:spcBef>
                <a:spcPct val="0"/>
              </a:spcBef>
              <a:defRPr/>
            </a:pPr>
            <a:r>
              <a:rPr lang="es-AR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n = 2 en grandes corrientes</a:t>
            </a:r>
            <a:endParaRPr lang="es-AR" sz="1600" dirty="0">
              <a:solidFill>
                <a:prstClr val="black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4788024" y="5949280"/>
            <a:ext cx="576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AR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Si</a:t>
            </a:r>
            <a:endParaRPr lang="es-AR" dirty="0">
              <a:solidFill>
                <a:prstClr val="black"/>
              </a:solidFill>
              <a:latin typeface="Verdana" pitchFamily="34" charset="0"/>
              <a:ea typeface="Verdana" pitchFamily="34" charset="0"/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>
            <a:off x="5292080" y="558924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V="1">
            <a:off x="5220072" y="5949280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5220072" y="6093296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Rectángulo"/>
          <p:cNvSpPr/>
          <p:nvPr/>
        </p:nvSpPr>
        <p:spPr>
          <a:xfrm>
            <a:off x="0" y="5229200"/>
            <a:ext cx="3131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AR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V</a:t>
            </a:r>
            <a:r>
              <a:rPr lang="el-GR" dirty="0" smtClean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γ</a:t>
            </a:r>
            <a:r>
              <a:rPr lang="es-AR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: Tensión de Umbral</a:t>
            </a:r>
            <a:endParaRPr lang="es-AR" sz="1600" dirty="0">
              <a:solidFill>
                <a:prstClr val="black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0" y="5733256"/>
            <a:ext cx="313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AR" dirty="0" err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V</a:t>
            </a:r>
            <a:r>
              <a:rPr lang="es-AR" dirty="0" err="1" smtClean="0">
                <a:solidFill>
                  <a:prstClr val="black"/>
                </a:solidFill>
                <a:ea typeface="Verdana" pitchFamily="34" charset="0"/>
                <a:cs typeface="Arial" pitchFamily="34" charset="0"/>
              </a:rPr>
              <a:t>r</a:t>
            </a:r>
            <a:r>
              <a:rPr lang="es-AR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: Tensión inversa de ruptura</a:t>
            </a:r>
            <a:endParaRPr lang="es-AR" sz="1600" dirty="0">
              <a:solidFill>
                <a:prstClr val="black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3563888" y="1412776"/>
            <a:ext cx="864096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PD</a:t>
            </a:r>
            <a:endParaRPr kumimoji="0" lang="es-A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+mj-cs"/>
            </a:endParaRPr>
          </a:p>
        </p:txBody>
      </p:sp>
      <p:sp>
        <p:nvSpPr>
          <p:cNvPr id="25" name="1 Título"/>
          <p:cNvSpPr txBox="1">
            <a:spLocks/>
          </p:cNvSpPr>
          <p:nvPr/>
        </p:nvSpPr>
        <p:spPr>
          <a:xfrm>
            <a:off x="1691680" y="4149080"/>
            <a:ext cx="864096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PI</a:t>
            </a:r>
            <a:endParaRPr kumimoji="0" lang="es-A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23728" y="188641"/>
            <a:ext cx="3888432" cy="648071"/>
          </a:xfrm>
        </p:spPr>
        <p:txBody>
          <a:bodyPr>
            <a:noAutofit/>
          </a:bodyPr>
          <a:lstStyle/>
          <a:p>
            <a:r>
              <a:rPr lang="es-AR" sz="3200" dirty="0" smtClean="0"/>
              <a:t/>
            </a:r>
            <a:br>
              <a:rPr lang="es-AR" sz="3200" dirty="0" smtClean="0"/>
            </a:br>
            <a:r>
              <a:rPr lang="es-AR" sz="3200" dirty="0" smtClean="0"/>
              <a:t>Parámetros típicos</a:t>
            </a:r>
            <a:br>
              <a:rPr lang="es-AR" sz="3200" dirty="0" smtClean="0"/>
            </a:br>
            <a:endParaRPr lang="es-AR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4662" t="10454" r="33869" b="19657"/>
          <a:stretch>
            <a:fillRect/>
          </a:stretch>
        </p:blipFill>
        <p:spPr bwMode="auto">
          <a:xfrm>
            <a:off x="179512" y="692696"/>
            <a:ext cx="669674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123728" y="5949280"/>
            <a:ext cx="30963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AR" sz="2400" dirty="0" smtClean="0">
                <a:latin typeface="+mj-lt"/>
                <a:ea typeface="+mj-ea"/>
                <a:cs typeface="+mj-cs"/>
              </a:rPr>
              <a:t>Ampliamos la </a:t>
            </a:r>
            <a:r>
              <a:rPr kumimoji="0" lang="es-A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escala</a:t>
            </a: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 flipV="1">
            <a:off x="4211960" y="573325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 Título"/>
          <p:cNvSpPr txBox="1">
            <a:spLocks/>
          </p:cNvSpPr>
          <p:nvPr/>
        </p:nvSpPr>
        <p:spPr>
          <a:xfrm>
            <a:off x="6911752" y="764704"/>
            <a:ext cx="223224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s-AR" dirty="0" err="1" smtClean="0">
                <a:latin typeface="Verdana" pitchFamily="34" charset="0"/>
                <a:ea typeface="Verdana" pitchFamily="34" charset="0"/>
                <a:cs typeface="+mj-cs"/>
              </a:rPr>
              <a:t>I</a:t>
            </a:r>
            <a:r>
              <a:rPr lang="es-AR" sz="1400" dirty="0" err="1" smtClean="0">
                <a:latin typeface="Verdana" pitchFamily="34" charset="0"/>
                <a:ea typeface="Verdana" pitchFamily="34" charset="0"/>
                <a:cs typeface="+mj-cs"/>
              </a:rPr>
              <a:t>dmax</a:t>
            </a:r>
            <a:r>
              <a:rPr lang="es-AR" sz="2400" dirty="0" smtClean="0">
                <a:latin typeface="Verdana" pitchFamily="34" charset="0"/>
                <a:ea typeface="Verdana" pitchFamily="34" charset="0"/>
                <a:cs typeface="+mj-cs"/>
              </a:rPr>
              <a:t>:</a:t>
            </a:r>
          </a:p>
          <a:p>
            <a:pPr lvl="0">
              <a:spcBef>
                <a:spcPct val="0"/>
              </a:spcBef>
            </a:pPr>
            <a:r>
              <a:rPr lang="es-AR" sz="1600" dirty="0" smtClean="0">
                <a:latin typeface="Verdana" pitchFamily="34" charset="0"/>
                <a:ea typeface="Verdana" pitchFamily="34" charset="0"/>
                <a:cs typeface="+mj-cs"/>
              </a:rPr>
              <a:t>Máxima corriente      admisible en PD</a:t>
            </a: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+mj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6911752" y="1916832"/>
            <a:ext cx="223224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s-AR" dirty="0" err="1" smtClean="0">
                <a:latin typeface="Verdana" pitchFamily="34" charset="0"/>
                <a:ea typeface="Verdana" pitchFamily="34" charset="0"/>
                <a:cs typeface="+mj-cs"/>
              </a:rPr>
              <a:t>V</a:t>
            </a:r>
            <a:r>
              <a:rPr lang="es-AR" sz="1400" dirty="0" err="1" smtClean="0">
                <a:latin typeface="Verdana" pitchFamily="34" charset="0"/>
                <a:ea typeface="Verdana" pitchFamily="34" charset="0"/>
                <a:cs typeface="+mj-cs"/>
              </a:rPr>
              <a:t>dmax</a:t>
            </a:r>
            <a:r>
              <a:rPr lang="es-AR" sz="2400" dirty="0" smtClean="0">
                <a:latin typeface="Verdana" pitchFamily="34" charset="0"/>
                <a:ea typeface="Verdana" pitchFamily="34" charset="0"/>
                <a:cs typeface="+mj-cs"/>
              </a:rPr>
              <a:t>:</a:t>
            </a:r>
          </a:p>
          <a:p>
            <a:pPr lvl="0">
              <a:spcBef>
                <a:spcPct val="0"/>
              </a:spcBef>
            </a:pPr>
            <a:r>
              <a:rPr lang="es-AR" sz="1600" dirty="0" smtClean="0">
                <a:latin typeface="Verdana" pitchFamily="34" charset="0"/>
                <a:ea typeface="Verdana" pitchFamily="34" charset="0"/>
                <a:cs typeface="+mj-cs"/>
              </a:rPr>
              <a:t>Máxima </a:t>
            </a:r>
            <a:r>
              <a:rPr lang="es-AR" sz="1600" dirty="0" err="1" smtClean="0">
                <a:latin typeface="Verdana" pitchFamily="34" charset="0"/>
                <a:ea typeface="Verdana" pitchFamily="34" charset="0"/>
                <a:cs typeface="+mj-cs"/>
              </a:rPr>
              <a:t>caida</a:t>
            </a:r>
            <a:r>
              <a:rPr lang="es-AR" sz="1600" dirty="0" smtClean="0">
                <a:latin typeface="Verdana" pitchFamily="34" charset="0"/>
                <a:ea typeface="Verdana" pitchFamily="34" charset="0"/>
                <a:cs typeface="+mj-cs"/>
              </a:rPr>
              <a:t> </a:t>
            </a:r>
            <a:r>
              <a:rPr lang="es-AR" sz="1600" dirty="0" err="1" smtClean="0">
                <a:latin typeface="Verdana" pitchFamily="34" charset="0"/>
                <a:ea typeface="Verdana" pitchFamily="34" charset="0"/>
                <a:cs typeface="+mj-cs"/>
              </a:rPr>
              <a:t>detensión</a:t>
            </a:r>
            <a:r>
              <a:rPr lang="es-AR" sz="1600" dirty="0" smtClean="0">
                <a:latin typeface="Verdana" pitchFamily="34" charset="0"/>
                <a:ea typeface="Verdana" pitchFamily="34" charset="0"/>
                <a:cs typeface="+mj-cs"/>
              </a:rPr>
              <a:t> en PD</a:t>
            </a: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911752" y="2996952"/>
            <a:ext cx="223224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s-AR" dirty="0" err="1" smtClean="0">
                <a:latin typeface="Verdana" pitchFamily="34" charset="0"/>
                <a:ea typeface="Verdana" pitchFamily="34" charset="0"/>
                <a:cs typeface="+mj-cs"/>
              </a:rPr>
              <a:t>P</a:t>
            </a:r>
            <a:r>
              <a:rPr lang="es-AR" sz="1400" dirty="0" err="1" smtClean="0">
                <a:latin typeface="Verdana" pitchFamily="34" charset="0"/>
                <a:ea typeface="Verdana" pitchFamily="34" charset="0"/>
                <a:cs typeface="+mj-cs"/>
              </a:rPr>
              <a:t>dmax</a:t>
            </a:r>
            <a:r>
              <a:rPr lang="es-AR" sz="2400" dirty="0" smtClean="0">
                <a:latin typeface="Verdana" pitchFamily="34" charset="0"/>
                <a:ea typeface="Verdana" pitchFamily="34" charset="0"/>
                <a:cs typeface="+mj-cs"/>
              </a:rPr>
              <a:t>:</a:t>
            </a:r>
          </a:p>
          <a:p>
            <a:pPr lvl="0">
              <a:spcBef>
                <a:spcPct val="0"/>
              </a:spcBef>
            </a:pPr>
            <a:r>
              <a:rPr lang="es-AR" sz="1600" dirty="0" smtClean="0">
                <a:latin typeface="Verdana" pitchFamily="34" charset="0"/>
                <a:ea typeface="Verdana" pitchFamily="34" charset="0"/>
                <a:cs typeface="+mj-cs"/>
              </a:rPr>
              <a:t>Máxima potencia en PD</a:t>
            </a: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+mj-cs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6911752" y="4221088"/>
            <a:ext cx="223224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s-AR" dirty="0" smtClean="0">
                <a:latin typeface="Verdana" pitchFamily="34" charset="0"/>
                <a:ea typeface="Verdana" pitchFamily="34" charset="0"/>
                <a:cs typeface="+mj-cs"/>
              </a:rPr>
              <a:t>V</a:t>
            </a:r>
            <a:r>
              <a:rPr lang="hy-AM" sz="1200" dirty="0" smtClean="0">
                <a:latin typeface="Verdana"/>
                <a:ea typeface="Verdana"/>
                <a:cs typeface="+mj-cs"/>
              </a:rPr>
              <a:t>ճ</a:t>
            </a:r>
            <a:r>
              <a:rPr lang="es-AR" sz="2400" dirty="0" smtClean="0">
                <a:latin typeface="Verdana" pitchFamily="34" charset="0"/>
                <a:ea typeface="Verdana" pitchFamily="34" charset="0"/>
                <a:cs typeface="+mj-cs"/>
              </a:rPr>
              <a:t>:</a:t>
            </a:r>
            <a:r>
              <a:rPr lang="es-AR" sz="1600" dirty="0" smtClean="0">
                <a:latin typeface="Verdana" pitchFamily="34" charset="0"/>
                <a:ea typeface="Verdana" pitchFamily="34" charset="0"/>
                <a:cs typeface="+mj-cs"/>
              </a:rPr>
              <a:t>Tensión Umbral</a:t>
            </a: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+mj-cs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6911752" y="4725144"/>
            <a:ext cx="223224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s-AR" dirty="0" err="1" smtClean="0">
                <a:latin typeface="Verdana" pitchFamily="34" charset="0"/>
                <a:ea typeface="Verdana" pitchFamily="34" charset="0"/>
                <a:cs typeface="+mj-cs"/>
              </a:rPr>
              <a:t>V</a:t>
            </a:r>
            <a:r>
              <a:rPr lang="es-AR" sz="1200" dirty="0" err="1" smtClean="0">
                <a:latin typeface="Verdana"/>
                <a:ea typeface="Verdana"/>
                <a:cs typeface="+mj-cs"/>
              </a:rPr>
              <a:t>r</a:t>
            </a:r>
            <a:r>
              <a:rPr lang="es-AR" sz="2400" dirty="0" smtClean="0">
                <a:latin typeface="Verdana" pitchFamily="34" charset="0"/>
                <a:ea typeface="Verdana" pitchFamily="34" charset="0"/>
                <a:cs typeface="+mj-cs"/>
              </a:rPr>
              <a:t>: </a:t>
            </a:r>
            <a:r>
              <a:rPr lang="es-AR" sz="1600" dirty="0" smtClean="0">
                <a:latin typeface="Verdana" pitchFamily="34" charset="0"/>
                <a:ea typeface="Verdana" pitchFamily="34" charset="0"/>
                <a:cs typeface="+mj-cs"/>
              </a:rPr>
              <a:t>Tensión inversa de ruptura</a:t>
            </a: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+mj-cs"/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6911752" y="5445224"/>
            <a:ext cx="223224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s-AR" dirty="0" smtClean="0">
                <a:latin typeface="Verdana" pitchFamily="34" charset="0"/>
                <a:ea typeface="Verdana" pitchFamily="34" charset="0"/>
                <a:cs typeface="+mj-cs"/>
              </a:rPr>
              <a:t>I</a:t>
            </a:r>
            <a:r>
              <a:rPr lang="es-AR" sz="1400" dirty="0" smtClean="0">
                <a:latin typeface="Verdana" pitchFamily="34" charset="0"/>
                <a:ea typeface="Verdana" pitchFamily="34" charset="0"/>
                <a:cs typeface="+mj-cs"/>
              </a:rPr>
              <a:t>0</a:t>
            </a:r>
            <a:r>
              <a:rPr lang="es-AR" sz="2400" dirty="0" smtClean="0">
                <a:latin typeface="Verdana" pitchFamily="34" charset="0"/>
                <a:ea typeface="Verdana" pitchFamily="34" charset="0"/>
                <a:cs typeface="+mj-cs"/>
              </a:rPr>
              <a:t>:</a:t>
            </a:r>
          </a:p>
          <a:p>
            <a:pPr lvl="0">
              <a:spcBef>
                <a:spcPct val="0"/>
              </a:spcBef>
            </a:pPr>
            <a:r>
              <a:rPr lang="es-AR" sz="1600" dirty="0" smtClean="0">
                <a:latin typeface="Verdana" pitchFamily="34" charset="0"/>
                <a:ea typeface="Verdana" pitchFamily="34" charset="0"/>
                <a:cs typeface="+mj-cs"/>
              </a:rPr>
              <a:t>Corriente de saturación inversa</a:t>
            </a: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04448" cy="504056"/>
          </a:xfrm>
        </p:spPr>
        <p:txBody>
          <a:bodyPr>
            <a:normAutofit fontScale="90000"/>
          </a:bodyPr>
          <a:lstStyle/>
          <a:p>
            <a:r>
              <a:rPr lang="es-AR" sz="2800" dirty="0" smtClean="0">
                <a:latin typeface="Verdana" pitchFamily="34" charset="0"/>
                <a:ea typeface="Verdana" pitchFamily="34" charset="0"/>
              </a:rPr>
              <a:t>Características V-I y modelos equivalentes</a:t>
            </a:r>
            <a:endParaRPr lang="es-AR" sz="28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4624" t="14391" r="37189" b="20641"/>
          <a:stretch>
            <a:fillRect/>
          </a:stretch>
        </p:blipFill>
        <p:spPr bwMode="auto">
          <a:xfrm>
            <a:off x="1835696" y="1484784"/>
            <a:ext cx="5472608" cy="523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3059832" y="764704"/>
            <a:ext cx="266429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Modelo ideal</a:t>
            </a:r>
            <a:endParaRPr kumimoji="0" lang="es-A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648072"/>
          </a:xfrm>
        </p:spPr>
        <p:txBody>
          <a:bodyPr>
            <a:normAutofit/>
          </a:bodyPr>
          <a:lstStyle/>
          <a:p>
            <a:r>
              <a:rPr lang="es-AR" sz="3600" dirty="0" err="1" smtClean="0"/>
              <a:t>Linearización</a:t>
            </a:r>
            <a:r>
              <a:rPr lang="es-AR" sz="3600" dirty="0" smtClean="0"/>
              <a:t> de la característica real</a:t>
            </a:r>
            <a:endParaRPr lang="es-AR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9605" t="13407" r="28888" b="18672"/>
          <a:stretch>
            <a:fillRect/>
          </a:stretch>
        </p:blipFill>
        <p:spPr bwMode="auto">
          <a:xfrm>
            <a:off x="539552" y="980728"/>
            <a:ext cx="579194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868144" y="1196752"/>
            <a:ext cx="3275856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300192" y="1340768"/>
            <a:ext cx="252028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Aproximación lineal por tramos</a:t>
            </a: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148064" y="1628800"/>
            <a:ext cx="5760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PD</a:t>
            </a: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+mj-cs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051720" y="4437112"/>
            <a:ext cx="5760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+mj-cs"/>
              </a:rPr>
              <a:t>PI</a:t>
            </a: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650503"/>
          </a:xfrm>
        </p:spPr>
        <p:txBody>
          <a:bodyPr>
            <a:normAutofit/>
          </a:bodyPr>
          <a:lstStyle/>
          <a:p>
            <a:r>
              <a:rPr lang="es-AR" sz="3600" dirty="0" smtClean="0"/>
              <a:t>Circuito equivalente aproximado</a:t>
            </a:r>
            <a:endParaRPr lang="es-AR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5731" t="10454" r="24460" b="20641"/>
          <a:stretch>
            <a:fillRect/>
          </a:stretch>
        </p:blipFill>
        <p:spPr bwMode="auto">
          <a:xfrm>
            <a:off x="395536" y="980728"/>
            <a:ext cx="703621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732240" y="2636912"/>
            <a:ext cx="2195736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Las pendientes representan conductancias o sea las inversas de las resistencias</a:t>
            </a: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Elipse"/>
          <p:cNvSpPr/>
          <p:nvPr/>
        </p:nvSpPr>
        <p:spPr>
          <a:xfrm>
            <a:off x="5436096" y="1052736"/>
            <a:ext cx="792088" cy="7920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323" t="17344" r="47704" b="17688"/>
          <a:stretch>
            <a:fillRect/>
          </a:stretch>
        </p:blipFill>
        <p:spPr bwMode="auto">
          <a:xfrm>
            <a:off x="899592" y="764704"/>
            <a:ext cx="5539161" cy="562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899592" y="260648"/>
            <a:ext cx="7632848" cy="504056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Red cristalina de Silicio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660232" y="908720"/>
            <a:ext cx="1872208" cy="504056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Atomo</a:t>
            </a:r>
            <a:r>
              <a:rPr kumimoji="0" lang="es-A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Silicio</a:t>
            </a: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588224" y="2492896"/>
            <a:ext cx="1872208" cy="72008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Ión fijo en la estructura</a:t>
            </a:r>
            <a:endParaRPr kumimoji="0" lang="es-A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516216" y="3356992"/>
            <a:ext cx="2160240" cy="50405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Enlace covalente</a:t>
            </a:r>
            <a:endParaRPr kumimoji="0" lang="es-A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516216" y="4149080"/>
            <a:ext cx="1656184" cy="72008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Electrones de valencia</a:t>
            </a:r>
            <a:endParaRPr kumimoji="0" lang="es-A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5436096" y="980728"/>
            <a:ext cx="864096" cy="86409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cxnSp>
        <p:nvCxnSpPr>
          <p:cNvPr id="17" name="16 Conector recto de flecha"/>
          <p:cNvCxnSpPr>
            <a:stCxn id="4" idx="1"/>
          </p:cNvCxnSpPr>
          <p:nvPr/>
        </p:nvCxnSpPr>
        <p:spPr>
          <a:xfrm flipH="1">
            <a:off x="6300192" y="1160748"/>
            <a:ext cx="360040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H="1" flipV="1">
            <a:off x="6012160" y="2420888"/>
            <a:ext cx="79208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flipH="1">
            <a:off x="5868144" y="357301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flipH="1" flipV="1">
            <a:off x="6156176" y="4077072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flipH="1">
            <a:off x="5868144" y="4437112"/>
            <a:ext cx="57606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 flipH="1">
            <a:off x="6156176" y="4437112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188639"/>
            <a:ext cx="8496944" cy="576065"/>
          </a:xfrm>
        </p:spPr>
        <p:txBody>
          <a:bodyPr>
            <a:noAutofit/>
          </a:bodyPr>
          <a:lstStyle/>
          <a:p>
            <a:r>
              <a:rPr lang="es-AR" sz="2800" dirty="0" smtClean="0"/>
              <a:t>Ampliamos el circuito equivalente en polarización inversa</a:t>
            </a:r>
            <a:endParaRPr lang="es-AR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4624" t="19313" r="32762" b="22610"/>
          <a:stretch>
            <a:fillRect/>
          </a:stretch>
        </p:blipFill>
        <p:spPr bwMode="auto">
          <a:xfrm>
            <a:off x="251520" y="836712"/>
            <a:ext cx="554461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31183" t="14563" r="35057" b="25391"/>
          <a:stretch>
            <a:fillRect/>
          </a:stretch>
        </p:blipFill>
        <p:spPr bwMode="auto">
          <a:xfrm>
            <a:off x="6012160" y="1340768"/>
            <a:ext cx="28803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51520" y="5445224"/>
            <a:ext cx="849694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 diodos de propósito general, esta capacidad varía entre los 20 </a:t>
            </a:r>
            <a:r>
              <a:rPr kumimoji="0" lang="es-A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pF</a:t>
            </a:r>
            <a:r>
              <a:rPr kumimoji="0" lang="es-A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 los 200 </a:t>
            </a:r>
            <a:r>
              <a:rPr kumimoji="0" lang="es-A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pF</a:t>
            </a:r>
            <a:r>
              <a:rPr lang="es-AR" sz="2400" dirty="0" smtClean="0">
                <a:latin typeface="+mj-lt"/>
                <a:ea typeface="+mj-ea"/>
                <a:cs typeface="+mj-cs"/>
              </a:rPr>
              <a:t>. Dependiendo de la sección recta del dispositivo y por ende la corriente admisible</a:t>
            </a: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24235" r="52686" b="9813"/>
          <a:stretch>
            <a:fillRect/>
          </a:stretch>
        </p:blipFill>
        <p:spPr bwMode="auto">
          <a:xfrm rot="5400000">
            <a:off x="1259632" y="-1259632"/>
            <a:ext cx="6858001" cy="937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47314" t="24235" r="23907" b="9813"/>
          <a:stretch>
            <a:fillRect/>
          </a:stretch>
        </p:blipFill>
        <p:spPr bwMode="auto">
          <a:xfrm rot="5400000">
            <a:off x="1306384" y="-578191"/>
            <a:ext cx="6315209" cy="813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IFES02.bmp"/>
          <p:cNvPicPr>
            <a:picLocks noChangeAspect="1"/>
          </p:cNvPicPr>
          <p:nvPr/>
        </p:nvPicPr>
        <p:blipFill>
          <a:blip r:embed="rId2" cstate="print"/>
          <a:srcRect l="9555" t="5901" r="11000" b="54200"/>
          <a:stretch>
            <a:fillRect/>
          </a:stretch>
        </p:blipFill>
        <p:spPr>
          <a:xfrm>
            <a:off x="179511" y="188640"/>
            <a:ext cx="8858879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IFES02.bmp"/>
          <p:cNvPicPr>
            <a:picLocks noChangeAspect="1"/>
          </p:cNvPicPr>
          <p:nvPr/>
        </p:nvPicPr>
        <p:blipFill>
          <a:blip r:embed="rId2" cstate="print"/>
          <a:srcRect l="9555" t="44750" r="11000" b="3801"/>
          <a:stretch>
            <a:fillRect/>
          </a:stretch>
        </p:blipFill>
        <p:spPr>
          <a:xfrm>
            <a:off x="827584" y="0"/>
            <a:ext cx="7416824" cy="660771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1303" t="24235" r="56560" b="10797"/>
          <a:stretch>
            <a:fillRect/>
          </a:stretch>
        </p:blipFill>
        <p:spPr bwMode="auto">
          <a:xfrm rot="5400000">
            <a:off x="2083616" y="-1111104"/>
            <a:ext cx="5328592" cy="8792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FES03.bmp"/>
          <p:cNvPicPr>
            <a:picLocks noChangeAspect="1"/>
          </p:cNvPicPr>
          <p:nvPr/>
        </p:nvPicPr>
        <p:blipFill>
          <a:blip r:embed="rId2" cstate="print"/>
          <a:srcRect l="9555" t="43700" r="11000" b="3801"/>
          <a:stretch>
            <a:fillRect/>
          </a:stretch>
        </p:blipFill>
        <p:spPr>
          <a:xfrm>
            <a:off x="827584" y="692696"/>
            <a:ext cx="7632848" cy="536786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23250" r="53239" b="10798"/>
          <a:stretch>
            <a:fillRect/>
          </a:stretch>
        </p:blipFill>
        <p:spPr bwMode="auto">
          <a:xfrm rot="5400000">
            <a:off x="1708182" y="-907982"/>
            <a:ext cx="5904656" cy="824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46761" t="23250" r="23907" b="10798"/>
          <a:stretch>
            <a:fillRect/>
          </a:stretch>
        </p:blipFill>
        <p:spPr bwMode="auto">
          <a:xfrm rot="5400000">
            <a:off x="1325192" y="-669007"/>
            <a:ext cx="6493617" cy="820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0684" t="24235" r="61906" b="10797"/>
          <a:stretch>
            <a:fillRect/>
          </a:stretch>
        </p:blipFill>
        <p:spPr bwMode="auto">
          <a:xfrm rot="5400000">
            <a:off x="2362342" y="-770054"/>
            <a:ext cx="4464497" cy="85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1265" t="17344" r="32208" b="17688"/>
          <a:stretch>
            <a:fillRect/>
          </a:stretch>
        </p:blipFill>
        <p:spPr bwMode="auto">
          <a:xfrm>
            <a:off x="323528" y="692696"/>
            <a:ext cx="590465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899592" y="260648"/>
            <a:ext cx="7632848" cy="504056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Conductividad Intrínseca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228184" y="836712"/>
            <a:ext cx="2915816" cy="4824536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 los</a:t>
            </a:r>
            <a:r>
              <a:rPr kumimoji="0" lang="es-AR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electrones enlazados reciben cierta energía, rompen el enlace y se liberan. El espacio que dejan se llama hueco o laguna.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2200" dirty="0" smtClean="0">
                <a:latin typeface="+mj-lt"/>
                <a:ea typeface="+mj-ea"/>
                <a:cs typeface="+mj-cs"/>
              </a:rPr>
              <a:t>El conjunto se llama: </a:t>
            </a:r>
            <a:r>
              <a:rPr lang="es-AR" sz="2200" b="1" dirty="0" smtClean="0">
                <a:latin typeface="+mj-lt"/>
                <a:ea typeface="+mj-ea"/>
                <a:cs typeface="+mj-cs"/>
              </a:rPr>
              <a:t>par electrón-hueco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2400" dirty="0" smtClean="0">
                <a:latin typeface="+mj-lt"/>
                <a:ea typeface="+mj-ea"/>
                <a:cs typeface="+mj-cs"/>
              </a:rPr>
              <a:t>La energía puede ser: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A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Térmica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s-AR" sz="2400" dirty="0" smtClean="0">
                <a:latin typeface="+mj-lt"/>
                <a:ea typeface="+mj-ea"/>
                <a:cs typeface="+mj-cs"/>
              </a:rPr>
              <a:t>Radiante (Luz)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A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Campo Eléctrico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2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2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Eg</a:t>
            </a:r>
            <a:r>
              <a:rPr kumimoji="0" lang="es-AR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</a:t>
            </a:r>
            <a:r>
              <a:rPr kumimoji="0" lang="es-AR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(Ge) = 0,785 eV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2100" dirty="0" smtClean="0">
                <a:latin typeface="+mj-lt"/>
                <a:ea typeface="+mj-ea"/>
                <a:cs typeface="+mj-cs"/>
              </a:rPr>
              <a:t>Eg</a:t>
            </a:r>
            <a:r>
              <a:rPr lang="es-AR" sz="1400" dirty="0" smtClean="0">
                <a:latin typeface="+mj-lt"/>
                <a:ea typeface="+mj-ea"/>
                <a:cs typeface="+mj-cs"/>
              </a:rPr>
              <a:t>0</a:t>
            </a:r>
            <a:r>
              <a:rPr lang="es-AR" sz="2100" dirty="0" smtClean="0">
                <a:latin typeface="+mj-lt"/>
                <a:ea typeface="+mj-ea"/>
                <a:cs typeface="+mj-cs"/>
              </a:rPr>
              <a:t> (Si) = 1,21 eV</a:t>
            </a:r>
            <a:endParaRPr kumimoji="0" lang="es-AR" sz="21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4400" baseline="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228184" y="5877272"/>
            <a:ext cx="2520280" cy="28803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7200" dirty="0" smtClean="0">
                <a:latin typeface="+mj-lt"/>
                <a:ea typeface="+mj-ea"/>
                <a:cs typeface="+mj-cs"/>
              </a:rPr>
              <a:t>1 eV = 1,6 x 10</a:t>
            </a:r>
            <a:r>
              <a:rPr lang="es-AR" sz="7200" baseline="30000" dirty="0" smtClean="0">
                <a:latin typeface="+mj-lt"/>
                <a:ea typeface="+mj-ea"/>
                <a:cs typeface="+mj-cs"/>
              </a:rPr>
              <a:t>-19</a:t>
            </a:r>
            <a:r>
              <a:rPr lang="es-AR" sz="7200" dirty="0" smtClean="0">
                <a:latin typeface="+mj-lt"/>
                <a:ea typeface="+mj-ea"/>
                <a:cs typeface="+mj-cs"/>
              </a:rPr>
              <a:t> J</a:t>
            </a:r>
            <a:endParaRPr kumimoji="0" lang="es-AR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FES05.bmp"/>
          <p:cNvPicPr>
            <a:picLocks noChangeAspect="1"/>
          </p:cNvPicPr>
          <p:nvPr/>
        </p:nvPicPr>
        <p:blipFill>
          <a:blip r:embed="rId2" cstate="print"/>
          <a:srcRect t="34250" b="36350"/>
          <a:stretch>
            <a:fillRect/>
          </a:stretch>
        </p:blipFill>
        <p:spPr>
          <a:xfrm>
            <a:off x="0" y="2060848"/>
            <a:ext cx="8902050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FES05.bmp"/>
          <p:cNvPicPr>
            <a:picLocks noChangeAspect="1"/>
          </p:cNvPicPr>
          <p:nvPr/>
        </p:nvPicPr>
        <p:blipFill>
          <a:blip r:embed="rId2" cstate="print"/>
          <a:srcRect l="9005" t="64216" r="11723" b="3558"/>
          <a:stretch>
            <a:fillRect/>
          </a:stretch>
        </p:blipFill>
        <p:spPr>
          <a:xfrm>
            <a:off x="345562" y="1147575"/>
            <a:ext cx="8294816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IFES06.bmp"/>
          <p:cNvPicPr>
            <a:picLocks noChangeAspect="1"/>
          </p:cNvPicPr>
          <p:nvPr/>
        </p:nvPicPr>
        <p:blipFill>
          <a:blip r:embed="rId2" cstate="print"/>
          <a:srcRect l="9555" t="5901" r="11000" b="43700"/>
          <a:stretch>
            <a:fillRect/>
          </a:stretch>
        </p:blipFill>
        <p:spPr>
          <a:xfrm>
            <a:off x="827584" y="188640"/>
            <a:ext cx="7416824" cy="579860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IFES06.bmp"/>
          <p:cNvPicPr>
            <a:picLocks noChangeAspect="1"/>
          </p:cNvPicPr>
          <p:nvPr/>
        </p:nvPicPr>
        <p:blipFill>
          <a:blip r:embed="rId2" cstate="print"/>
          <a:srcRect l="9555" t="57223" r="11000" b="3975"/>
          <a:stretch>
            <a:fillRect/>
          </a:stretch>
        </p:blipFill>
        <p:spPr>
          <a:xfrm>
            <a:off x="179512" y="620688"/>
            <a:ext cx="8732712" cy="576064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IFES07.bmp"/>
          <p:cNvPicPr>
            <a:picLocks noChangeAspect="1"/>
          </p:cNvPicPr>
          <p:nvPr/>
        </p:nvPicPr>
        <p:blipFill>
          <a:blip r:embed="rId2" cstate="print"/>
          <a:srcRect l="9555" t="5901" r="11000" b="48950"/>
          <a:stretch>
            <a:fillRect/>
          </a:stretch>
        </p:blipFill>
        <p:spPr>
          <a:xfrm>
            <a:off x="611560" y="188640"/>
            <a:ext cx="7848872" cy="613639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FES07.bmp"/>
          <p:cNvPicPr>
            <a:picLocks noChangeAspect="1"/>
          </p:cNvPicPr>
          <p:nvPr/>
        </p:nvPicPr>
        <p:blipFill>
          <a:blip r:embed="rId2" cstate="print"/>
          <a:srcRect l="8667" t="51050" r="11888" b="3801"/>
          <a:stretch>
            <a:fillRect/>
          </a:stretch>
        </p:blipFill>
        <p:spPr>
          <a:xfrm>
            <a:off x="611560" y="260648"/>
            <a:ext cx="8136904" cy="636157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IFES08.bmp"/>
          <p:cNvPicPr>
            <a:picLocks noChangeAspect="1"/>
          </p:cNvPicPr>
          <p:nvPr/>
        </p:nvPicPr>
        <p:blipFill>
          <a:blip r:embed="rId2" cstate="print"/>
          <a:srcRect l="8111" t="5901" r="11000" b="50525"/>
          <a:stretch>
            <a:fillRect/>
          </a:stretch>
        </p:blipFill>
        <p:spPr>
          <a:xfrm>
            <a:off x="539552" y="260648"/>
            <a:ext cx="8064896" cy="597666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FES08.bmp"/>
          <p:cNvPicPr>
            <a:picLocks noChangeAspect="1"/>
          </p:cNvPicPr>
          <p:nvPr/>
        </p:nvPicPr>
        <p:blipFill>
          <a:blip r:embed="rId2" cstate="print"/>
          <a:srcRect l="10154" t="49565" r="11156" b="4305"/>
          <a:stretch>
            <a:fillRect/>
          </a:stretch>
        </p:blipFill>
        <p:spPr>
          <a:xfrm>
            <a:off x="683568" y="470194"/>
            <a:ext cx="7920880" cy="638780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FES09.bmp"/>
          <p:cNvPicPr>
            <a:picLocks noChangeAspect="1"/>
          </p:cNvPicPr>
          <p:nvPr/>
        </p:nvPicPr>
        <p:blipFill>
          <a:blip r:embed="rId2" cstate="print"/>
          <a:srcRect l="8111" t="5901" r="11000" b="49372"/>
          <a:stretch>
            <a:fillRect/>
          </a:stretch>
        </p:blipFill>
        <p:spPr>
          <a:xfrm>
            <a:off x="395536" y="188639"/>
            <a:ext cx="8424936" cy="640871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IFES09.bmp"/>
          <p:cNvPicPr>
            <a:picLocks noChangeAspect="1"/>
          </p:cNvPicPr>
          <p:nvPr/>
        </p:nvPicPr>
        <p:blipFill>
          <a:blip r:embed="rId2" cstate="print"/>
          <a:srcRect l="8111" t="50000" r="11000" b="3801"/>
          <a:stretch>
            <a:fillRect/>
          </a:stretch>
        </p:blipFill>
        <p:spPr>
          <a:xfrm>
            <a:off x="395536" y="260647"/>
            <a:ext cx="8208912" cy="64498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6624736" cy="5760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AR" sz="2800" dirty="0" smtClean="0"/>
              <a:t>Concentración de portadores de carga libres</a:t>
            </a:r>
            <a:endParaRPr lang="es-AR" sz="28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932040" y="908720"/>
            <a:ext cx="3096344" cy="432048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AR" sz="8000" b="1" dirty="0" smtClean="0">
                <a:latin typeface="+mj-lt"/>
                <a:ea typeface="+mj-ea"/>
                <a:cs typeface="+mj-cs"/>
              </a:rPr>
              <a:t>n</a:t>
            </a:r>
            <a:r>
              <a:rPr lang="es-AR" sz="7200" dirty="0" smtClean="0">
                <a:latin typeface="+mj-lt"/>
                <a:ea typeface="+mj-ea"/>
                <a:cs typeface="+mj-cs"/>
              </a:rPr>
              <a:t> [</a:t>
            </a:r>
            <a:r>
              <a:rPr lang="es-AR" sz="6400" dirty="0" smtClean="0">
                <a:latin typeface="+mj-lt"/>
                <a:ea typeface="+mj-ea"/>
                <a:cs typeface="+mj-cs"/>
              </a:rPr>
              <a:t>e/cm</a:t>
            </a:r>
            <a:r>
              <a:rPr lang="es-AR" sz="6400" baseline="30000" dirty="0" smtClean="0">
                <a:latin typeface="+mj-lt"/>
                <a:ea typeface="+mj-ea"/>
                <a:cs typeface="+mj-cs"/>
              </a:rPr>
              <a:t>3</a:t>
            </a:r>
            <a:r>
              <a:rPr lang="es-AR" sz="7200" dirty="0" smtClean="0">
                <a:latin typeface="+mj-lt"/>
                <a:ea typeface="+mj-ea"/>
                <a:cs typeface="+mj-cs"/>
              </a:rPr>
              <a:t>] = </a:t>
            </a:r>
            <a:r>
              <a:rPr lang="es-AR" sz="8000" b="1" dirty="0" smtClean="0">
                <a:latin typeface="+mj-lt"/>
                <a:ea typeface="+mj-ea"/>
                <a:cs typeface="+mj-cs"/>
              </a:rPr>
              <a:t>p </a:t>
            </a:r>
            <a:r>
              <a:rPr lang="es-AR" sz="7200" dirty="0" smtClean="0">
                <a:latin typeface="+mj-lt"/>
                <a:ea typeface="+mj-ea"/>
                <a:cs typeface="+mj-cs"/>
              </a:rPr>
              <a:t>[</a:t>
            </a:r>
            <a:r>
              <a:rPr lang="es-AR" sz="6400" dirty="0" smtClean="0">
                <a:latin typeface="+mj-lt"/>
                <a:ea typeface="+mj-ea"/>
                <a:cs typeface="+mj-cs"/>
              </a:rPr>
              <a:t>h/</a:t>
            </a:r>
            <a:r>
              <a:rPr lang="es-AR" sz="6400" dirty="0" smtClean="0"/>
              <a:t>cm</a:t>
            </a:r>
            <a:r>
              <a:rPr lang="es-AR" sz="6400" baseline="30000" dirty="0" smtClean="0"/>
              <a:t>3</a:t>
            </a:r>
            <a:r>
              <a:rPr lang="es-AR" sz="7200" dirty="0" smtClean="0">
                <a:latin typeface="+mj-lt"/>
                <a:ea typeface="+mj-ea"/>
                <a:cs typeface="+mj-cs"/>
              </a:rPr>
              <a:t>]= </a:t>
            </a:r>
            <a:r>
              <a:rPr lang="es-AR" sz="8000" b="1" dirty="0" smtClean="0">
                <a:latin typeface="+mj-lt"/>
                <a:ea typeface="+mj-ea"/>
                <a:cs typeface="+mj-cs"/>
              </a:rPr>
              <a:t>n</a:t>
            </a:r>
            <a:r>
              <a:rPr lang="es-AR" sz="5600" dirty="0" smtClean="0">
                <a:latin typeface="Verdana" pitchFamily="34" charset="0"/>
                <a:ea typeface="Verdana" pitchFamily="34" charset="0"/>
                <a:cs typeface="+mj-cs"/>
              </a:rPr>
              <a:t>i</a:t>
            </a:r>
            <a:endParaRPr kumimoji="0" lang="es-AR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+mj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755576" y="1484784"/>
            <a:ext cx="7488832" cy="57606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AR" sz="10400" b="1" dirty="0" smtClean="0">
                <a:latin typeface="+mj-lt"/>
                <a:ea typeface="+mj-ea"/>
                <a:cs typeface="+mj-cs"/>
              </a:rPr>
              <a:t>n</a:t>
            </a:r>
            <a:r>
              <a:rPr lang="es-AR" sz="7200" dirty="0" smtClean="0">
                <a:latin typeface="Verdana" pitchFamily="34" charset="0"/>
                <a:ea typeface="Verdana" pitchFamily="34" charset="0"/>
                <a:cs typeface="+mj-cs"/>
              </a:rPr>
              <a:t>i</a:t>
            </a:r>
            <a:r>
              <a:rPr lang="es-AR" sz="5600" dirty="0" smtClean="0">
                <a:latin typeface="Verdana" pitchFamily="34" charset="0"/>
                <a:ea typeface="Verdana" pitchFamily="34" charset="0"/>
                <a:cs typeface="+mj-cs"/>
              </a:rPr>
              <a:t>: </a:t>
            </a:r>
            <a:r>
              <a:rPr lang="es-AR" sz="9600" dirty="0" smtClean="0">
                <a:latin typeface="+mj-lt"/>
                <a:ea typeface="Verdana" pitchFamily="34" charset="0"/>
                <a:cs typeface="+mj-cs"/>
              </a:rPr>
              <a:t>Concentración intrínseca de portadores de carga libres</a:t>
            </a:r>
            <a:endParaRPr kumimoji="0" lang="es-AR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Verdana" pitchFamily="34" charset="0"/>
              <a:cs typeface="+mj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932040" y="1916832"/>
            <a:ext cx="3096344" cy="648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4400" baseline="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8000" dirty="0" smtClean="0">
                <a:latin typeface="+mj-lt"/>
                <a:ea typeface="+mj-ea"/>
                <a:cs typeface="+mj-cs"/>
              </a:rPr>
              <a:t>n</a:t>
            </a:r>
            <a:r>
              <a:rPr lang="es-AR" sz="5600" dirty="0" smtClean="0">
                <a:latin typeface="+mj-lt"/>
                <a:ea typeface="+mj-ea"/>
                <a:cs typeface="+mj-cs"/>
              </a:rPr>
              <a:t>i</a:t>
            </a:r>
            <a:r>
              <a:rPr lang="es-AR" sz="7200" baseline="30000" dirty="0" smtClean="0">
                <a:latin typeface="+mj-lt"/>
                <a:ea typeface="+mj-ea"/>
                <a:cs typeface="+mj-cs"/>
              </a:rPr>
              <a:t>2</a:t>
            </a:r>
            <a:r>
              <a:rPr lang="es-AR" sz="7200" dirty="0" smtClean="0">
                <a:latin typeface="+mj-lt"/>
                <a:ea typeface="+mj-ea"/>
                <a:cs typeface="+mj-cs"/>
              </a:rPr>
              <a:t> = A</a:t>
            </a:r>
            <a:r>
              <a:rPr lang="es-AR" sz="5600" dirty="0" smtClean="0">
                <a:latin typeface="+mj-lt"/>
                <a:ea typeface="+mj-ea"/>
                <a:cs typeface="+mj-cs"/>
              </a:rPr>
              <a:t>0</a:t>
            </a:r>
            <a:r>
              <a:rPr lang="es-AR" sz="7200" dirty="0" smtClean="0">
                <a:latin typeface="+mj-lt"/>
                <a:ea typeface="+mj-ea"/>
                <a:cs typeface="+mj-cs"/>
              </a:rPr>
              <a:t> . T . </a:t>
            </a:r>
            <a:r>
              <a:rPr lang="es-AR" sz="8000" dirty="0" smtClean="0">
                <a:latin typeface="+mj-lt"/>
                <a:ea typeface="+mj-ea"/>
                <a:cs typeface="+mj-cs"/>
              </a:rPr>
              <a:t>e</a:t>
            </a:r>
            <a:r>
              <a:rPr lang="es-AR" sz="8000" baseline="30000" dirty="0" smtClean="0">
                <a:latin typeface="+mj-lt"/>
                <a:ea typeface="+mj-ea"/>
                <a:cs typeface="+mj-cs"/>
              </a:rPr>
              <a:t>-Eg</a:t>
            </a:r>
            <a:r>
              <a:rPr lang="es-AR" sz="5600" baseline="30000" dirty="0" smtClean="0">
                <a:latin typeface="+mj-lt"/>
                <a:ea typeface="+mj-ea"/>
                <a:cs typeface="+mj-cs"/>
              </a:rPr>
              <a:t>0</a:t>
            </a:r>
            <a:r>
              <a:rPr lang="es-AR" sz="8000" baseline="30000" dirty="0" smtClean="0">
                <a:latin typeface="+mj-lt"/>
                <a:ea typeface="+mj-ea"/>
                <a:cs typeface="+mj-cs"/>
              </a:rPr>
              <a:t>/K.T</a:t>
            </a:r>
            <a:endParaRPr kumimoji="0" lang="es-AR" sz="80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39552" y="980728"/>
            <a:ext cx="4176464" cy="43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 un semiconductor puro:</a:t>
            </a:r>
            <a:endParaRPr kumimoji="0" lang="es-A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83568" y="2060848"/>
            <a:ext cx="4320480" cy="504056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AR" sz="8000" b="1" dirty="0" smtClean="0">
                <a:latin typeface="+mj-lt"/>
                <a:ea typeface="+mj-ea"/>
                <a:cs typeface="+mj-cs"/>
              </a:rPr>
              <a:t>n</a:t>
            </a:r>
            <a:r>
              <a:rPr lang="es-AR" sz="5500" dirty="0" smtClean="0">
                <a:latin typeface="Verdana" pitchFamily="34" charset="0"/>
                <a:ea typeface="Verdana" pitchFamily="34" charset="0"/>
                <a:cs typeface="+mj-cs"/>
              </a:rPr>
              <a:t>i</a:t>
            </a:r>
            <a:r>
              <a:rPr lang="es-AR" sz="5600" dirty="0" smtClean="0">
                <a:latin typeface="Verdana" pitchFamily="34" charset="0"/>
                <a:ea typeface="Verdana" pitchFamily="34" charset="0"/>
                <a:cs typeface="+mj-cs"/>
              </a:rPr>
              <a:t> </a:t>
            </a:r>
            <a:r>
              <a:rPr lang="es-AR" sz="7400" dirty="0" smtClean="0">
                <a:latin typeface="+mj-lt"/>
                <a:ea typeface="Verdana" pitchFamily="34" charset="0"/>
                <a:cs typeface="+mj-cs"/>
              </a:rPr>
              <a:t>depende de la temperatura:</a:t>
            </a:r>
            <a:endParaRPr kumimoji="0" lang="es-AR" sz="7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Verdana" pitchFamily="34" charset="0"/>
              <a:cs typeface="+mj-cs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83568" y="2996952"/>
            <a:ext cx="2088232" cy="432048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AR" sz="8000" dirty="0" smtClean="0">
                <a:latin typeface="+mj-lt"/>
                <a:ea typeface="+mj-ea"/>
                <a:cs typeface="+mj-cs"/>
              </a:rPr>
              <a:t>A</a:t>
            </a:r>
            <a:r>
              <a:rPr lang="es-AR" sz="5500" dirty="0" smtClean="0">
                <a:latin typeface="+mj-lt"/>
                <a:ea typeface="+mj-ea"/>
                <a:cs typeface="+mj-cs"/>
              </a:rPr>
              <a:t>0</a:t>
            </a:r>
            <a:r>
              <a:rPr lang="es-AR" sz="8000" dirty="0" smtClean="0">
                <a:latin typeface="+mj-lt"/>
                <a:ea typeface="+mj-ea"/>
                <a:cs typeface="+mj-cs"/>
              </a:rPr>
              <a:t>: Constante</a:t>
            </a:r>
            <a:endParaRPr kumimoji="0" lang="es-AR" sz="7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Verdana" pitchFamily="34" charset="0"/>
              <a:cs typeface="+mj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83568" y="3429000"/>
            <a:ext cx="3168352" cy="432048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AR" sz="8000" dirty="0" smtClean="0">
                <a:latin typeface="+mj-lt"/>
                <a:ea typeface="+mj-ea"/>
                <a:cs typeface="+mj-cs"/>
              </a:rPr>
              <a:t>T: Temperatura en [K]</a:t>
            </a:r>
            <a:endParaRPr kumimoji="0" lang="es-AR" sz="7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Verdana" pitchFamily="34" charset="0"/>
              <a:cs typeface="+mj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683568" y="3861048"/>
            <a:ext cx="7200800" cy="504056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AR" sz="8000" dirty="0" smtClean="0">
                <a:latin typeface="+mj-lt"/>
                <a:ea typeface="+mj-ea"/>
                <a:cs typeface="+mj-cs"/>
              </a:rPr>
              <a:t>Eg</a:t>
            </a:r>
            <a:r>
              <a:rPr lang="es-AR" sz="5500" dirty="0" smtClean="0">
                <a:latin typeface="+mj-lt"/>
                <a:ea typeface="+mj-ea"/>
                <a:cs typeface="+mj-cs"/>
              </a:rPr>
              <a:t>0</a:t>
            </a:r>
            <a:r>
              <a:rPr lang="es-AR" sz="8000" dirty="0" smtClean="0">
                <a:latin typeface="+mj-lt"/>
                <a:ea typeface="+mj-ea"/>
                <a:cs typeface="+mj-cs"/>
              </a:rPr>
              <a:t>: Salto de energía de la banda prohibida [eV] o [J]</a:t>
            </a:r>
            <a:endParaRPr kumimoji="0" lang="es-AR" sz="7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Verdana" pitchFamily="34" charset="0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11560" y="4365104"/>
            <a:ext cx="6696744" cy="504056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AR" sz="8000" dirty="0" smtClean="0">
                <a:latin typeface="+mj-lt"/>
                <a:ea typeface="+mj-ea"/>
                <a:cs typeface="+mj-cs"/>
              </a:rPr>
              <a:t>K: Constante de </a:t>
            </a:r>
            <a:r>
              <a:rPr lang="es-AR" sz="8000" dirty="0" err="1" smtClean="0">
                <a:latin typeface="+mj-lt"/>
                <a:ea typeface="+mj-ea"/>
                <a:cs typeface="+mj-cs"/>
              </a:rPr>
              <a:t>Boltzman</a:t>
            </a:r>
            <a:r>
              <a:rPr lang="es-AR" sz="8000" dirty="0" smtClean="0">
                <a:latin typeface="+mj-lt"/>
                <a:ea typeface="+mj-ea"/>
                <a:cs typeface="+mj-cs"/>
              </a:rPr>
              <a:t> = 1,3807 x 10</a:t>
            </a:r>
            <a:r>
              <a:rPr lang="es-AR" sz="8000" baseline="30000" dirty="0" smtClean="0">
                <a:latin typeface="+mj-lt"/>
                <a:ea typeface="+mj-ea"/>
                <a:cs typeface="+mj-cs"/>
              </a:rPr>
              <a:t>-23</a:t>
            </a:r>
            <a:r>
              <a:rPr lang="es-AR" sz="8000" dirty="0" smtClean="0">
                <a:latin typeface="+mj-lt"/>
                <a:ea typeface="+mj-ea"/>
                <a:cs typeface="+mj-cs"/>
              </a:rPr>
              <a:t> [J/K]</a:t>
            </a:r>
            <a:endParaRPr kumimoji="0" lang="es-AR" sz="7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Verdana" pitchFamily="34" charset="0"/>
              <a:cs typeface="+mj-cs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611560" y="5085184"/>
            <a:ext cx="2088232" cy="43204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AR" sz="8000" dirty="0" smtClean="0">
                <a:latin typeface="+mj-lt"/>
                <a:ea typeface="+mj-ea"/>
                <a:cs typeface="+mj-cs"/>
              </a:rPr>
              <a:t>Recordemos que:</a:t>
            </a:r>
            <a:endParaRPr kumimoji="0" lang="es-AR" sz="7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Verdana" pitchFamily="34" charset="0"/>
              <a:cs typeface="+mj-cs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2699792" y="5013176"/>
            <a:ext cx="475252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AR" sz="2400" noProof="0" dirty="0" smtClean="0">
                <a:latin typeface="Verdana" pitchFamily="34" charset="0"/>
                <a:ea typeface="Verdana" pitchFamily="34" charset="0"/>
                <a:cs typeface="+mj-cs"/>
              </a:rPr>
              <a:t>J = (n . </a:t>
            </a:r>
            <a:r>
              <a:rPr lang="el-GR" sz="2400" dirty="0" smtClean="0">
                <a:latin typeface="Verdana" pitchFamily="34" charset="0"/>
                <a:ea typeface="Verdana" pitchFamily="34" charset="0"/>
              </a:rPr>
              <a:t>μ </a:t>
            </a:r>
            <a:r>
              <a:rPr lang="es-AR" sz="2000" noProof="0" dirty="0" smtClean="0">
                <a:latin typeface="Verdana" pitchFamily="34" charset="0"/>
                <a:ea typeface="Verdana" pitchFamily="34" charset="0"/>
                <a:cs typeface="+mj-cs"/>
              </a:rPr>
              <a:t>n </a:t>
            </a:r>
            <a:r>
              <a:rPr lang="es-AR" sz="2400" noProof="0" dirty="0" smtClean="0">
                <a:latin typeface="Verdana" pitchFamily="34" charset="0"/>
                <a:ea typeface="Verdana" pitchFamily="34" charset="0"/>
                <a:cs typeface="+mj-cs"/>
              </a:rPr>
              <a:t>+ p .</a:t>
            </a:r>
            <a:r>
              <a:rPr lang="el-GR" sz="2400" dirty="0" smtClean="0">
                <a:latin typeface="Verdana" pitchFamily="34" charset="0"/>
                <a:ea typeface="Verdana" pitchFamily="34" charset="0"/>
              </a:rPr>
              <a:t> μ</a:t>
            </a:r>
            <a:r>
              <a:rPr lang="es-AR" sz="2000" dirty="0" smtClean="0">
                <a:latin typeface="Verdana" pitchFamily="34" charset="0"/>
                <a:ea typeface="Verdana" pitchFamily="34" charset="0"/>
              </a:rPr>
              <a:t>p</a:t>
            </a:r>
            <a:r>
              <a:rPr lang="es-AR" sz="2400" dirty="0" smtClean="0">
                <a:latin typeface="Verdana" pitchFamily="34" charset="0"/>
                <a:ea typeface="Verdana" pitchFamily="34" charset="0"/>
              </a:rPr>
              <a:t>) . e . E</a:t>
            </a:r>
            <a:endParaRPr kumimoji="0" lang="es-AR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+mj-cs"/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2411760" y="5733256"/>
            <a:ext cx="475252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AR" sz="2400" noProof="0" dirty="0" smtClean="0">
                <a:latin typeface="Verdana" pitchFamily="34" charset="0"/>
                <a:ea typeface="Verdana" pitchFamily="34" charset="0"/>
                <a:cs typeface="+mj-cs"/>
              </a:rPr>
              <a:t>J = (</a:t>
            </a:r>
            <a:r>
              <a:rPr lang="el-GR" sz="2400" dirty="0" smtClean="0">
                <a:latin typeface="Verdana" pitchFamily="34" charset="0"/>
                <a:ea typeface="Verdana" pitchFamily="34" charset="0"/>
              </a:rPr>
              <a:t>μ </a:t>
            </a:r>
            <a:r>
              <a:rPr lang="es-AR" sz="2000" noProof="0" dirty="0" smtClean="0">
                <a:latin typeface="Verdana" pitchFamily="34" charset="0"/>
                <a:ea typeface="Verdana" pitchFamily="34" charset="0"/>
                <a:cs typeface="+mj-cs"/>
              </a:rPr>
              <a:t>n </a:t>
            </a:r>
            <a:r>
              <a:rPr lang="es-AR" sz="2400" noProof="0" dirty="0" smtClean="0">
                <a:latin typeface="Verdana" pitchFamily="34" charset="0"/>
                <a:ea typeface="Verdana" pitchFamily="34" charset="0"/>
                <a:cs typeface="+mj-cs"/>
              </a:rPr>
              <a:t>+ </a:t>
            </a:r>
            <a:r>
              <a:rPr lang="el-GR" sz="2400" dirty="0" smtClean="0">
                <a:latin typeface="Verdana" pitchFamily="34" charset="0"/>
                <a:ea typeface="Verdana" pitchFamily="34" charset="0"/>
              </a:rPr>
              <a:t>μ</a:t>
            </a:r>
            <a:r>
              <a:rPr lang="es-AR" sz="2000" dirty="0" smtClean="0">
                <a:latin typeface="Verdana" pitchFamily="34" charset="0"/>
                <a:ea typeface="Verdana" pitchFamily="34" charset="0"/>
              </a:rPr>
              <a:t>p</a:t>
            </a:r>
            <a:r>
              <a:rPr lang="es-AR" sz="2400" dirty="0" smtClean="0">
                <a:latin typeface="Verdana" pitchFamily="34" charset="0"/>
                <a:ea typeface="Verdana" pitchFamily="34" charset="0"/>
              </a:rPr>
              <a:t>). n</a:t>
            </a:r>
            <a:r>
              <a:rPr lang="es-AR" dirty="0" smtClean="0">
                <a:latin typeface="Verdana" pitchFamily="34" charset="0"/>
                <a:ea typeface="Verdana" pitchFamily="34" charset="0"/>
              </a:rPr>
              <a:t>i</a:t>
            </a:r>
            <a:r>
              <a:rPr lang="es-AR" sz="2400" dirty="0" smtClean="0">
                <a:latin typeface="Verdana" pitchFamily="34" charset="0"/>
                <a:ea typeface="Verdana" pitchFamily="34" charset="0"/>
              </a:rPr>
              <a:t> . e . E</a:t>
            </a:r>
            <a:endParaRPr kumimoji="0" lang="es-AR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+mj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IFES10.bmp"/>
          <p:cNvPicPr>
            <a:picLocks noChangeAspect="1"/>
          </p:cNvPicPr>
          <p:nvPr/>
        </p:nvPicPr>
        <p:blipFill>
          <a:blip r:embed="rId2" cstate="print"/>
          <a:srcRect l="8111" t="5901" r="11000" b="44750"/>
          <a:stretch>
            <a:fillRect/>
          </a:stretch>
        </p:blipFill>
        <p:spPr>
          <a:xfrm>
            <a:off x="683568" y="0"/>
            <a:ext cx="8064896" cy="676875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IFES10.bmp"/>
          <p:cNvPicPr>
            <a:picLocks noChangeAspect="1"/>
          </p:cNvPicPr>
          <p:nvPr/>
        </p:nvPicPr>
        <p:blipFill>
          <a:blip r:embed="rId2" cstate="print"/>
          <a:srcRect l="8111" t="55250" r="11000" b="3801"/>
          <a:stretch>
            <a:fillRect/>
          </a:stretch>
        </p:blipFill>
        <p:spPr>
          <a:xfrm>
            <a:off x="251519" y="332656"/>
            <a:ext cx="8788669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24235" r="53793" b="11782"/>
          <a:stretch>
            <a:fillRect/>
          </a:stretch>
        </p:blipFill>
        <p:spPr bwMode="auto">
          <a:xfrm rot="5400000">
            <a:off x="1500028" y="-915852"/>
            <a:ext cx="6143944" cy="849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l="46207" t="24235" r="23907" b="11782"/>
          <a:stretch>
            <a:fillRect/>
          </a:stretch>
        </p:blipFill>
        <p:spPr bwMode="auto">
          <a:xfrm rot="5400000">
            <a:off x="1281788" y="-680684"/>
            <a:ext cx="6580423" cy="849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24235" r="57667" b="11782"/>
          <a:stretch>
            <a:fillRect/>
          </a:stretch>
        </p:blipFill>
        <p:spPr bwMode="auto">
          <a:xfrm rot="5400000">
            <a:off x="1687178" y="-1175011"/>
            <a:ext cx="5904658" cy="877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42333" t="24235" r="23907" b="11782"/>
          <a:stretch>
            <a:fillRect/>
          </a:stretch>
        </p:blipFill>
        <p:spPr bwMode="auto">
          <a:xfrm rot="5400000">
            <a:off x="1436329" y="-492113"/>
            <a:ext cx="6487367" cy="813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24235" r="48535" b="10797"/>
          <a:stretch>
            <a:fillRect/>
          </a:stretch>
        </p:blipFill>
        <p:spPr bwMode="auto">
          <a:xfrm rot="5400000">
            <a:off x="1464200" y="-808016"/>
            <a:ext cx="6287608" cy="828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l="51465" t="24235" r="23907" b="10797"/>
          <a:stretch>
            <a:fillRect/>
          </a:stretch>
        </p:blipFill>
        <p:spPr bwMode="auto">
          <a:xfrm rot="5400000">
            <a:off x="1628167" y="-899976"/>
            <a:ext cx="5400600" cy="800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899592" y="260648"/>
            <a:ext cx="7632848" cy="504056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Conductividad Extrínseca – Cristal</a:t>
            </a:r>
            <a:r>
              <a:rPr kumimoji="0" lang="es-AR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7633" t="14391" r="25287" b="19657"/>
          <a:stretch>
            <a:fillRect/>
          </a:stretch>
        </p:blipFill>
        <p:spPr bwMode="auto">
          <a:xfrm>
            <a:off x="395536" y="764704"/>
            <a:ext cx="583264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6228184" y="836712"/>
            <a:ext cx="2736304" cy="482453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Agregamos impurezas pentavalentes (Donadoras):</a:t>
            </a:r>
            <a:endParaRPr lang="es-AR" sz="22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2400" dirty="0" smtClean="0">
                <a:latin typeface="+mj-lt"/>
                <a:ea typeface="+mj-ea"/>
                <a:cs typeface="+mj-cs"/>
              </a:rPr>
              <a:t>Arsénico (As)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Fósforo (P)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2400" dirty="0" smtClean="0">
                <a:latin typeface="+mj-lt"/>
                <a:ea typeface="+mj-ea"/>
                <a:cs typeface="+mj-cs"/>
              </a:rPr>
              <a:t>Antimonio (Sb)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2400" dirty="0" smtClean="0">
                <a:latin typeface="+mj-lt"/>
                <a:ea typeface="+mj-ea"/>
                <a:cs typeface="+mj-cs"/>
              </a:rPr>
              <a:t>1 impureza / 10</a:t>
            </a:r>
            <a:r>
              <a:rPr lang="es-AR" sz="2400" baseline="30000" dirty="0" smtClean="0">
                <a:latin typeface="+mj-lt"/>
                <a:ea typeface="+mj-ea"/>
                <a:cs typeface="+mj-cs"/>
              </a:rPr>
              <a:t>6</a:t>
            </a:r>
            <a:r>
              <a:rPr lang="es-AR" sz="2400" dirty="0" smtClean="0">
                <a:latin typeface="+mj-lt"/>
                <a:ea typeface="+mj-ea"/>
                <a:cs typeface="+mj-cs"/>
              </a:rPr>
              <a:t> Si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2400" dirty="0" smtClean="0">
                <a:latin typeface="+mj-lt"/>
                <a:ea typeface="+mj-ea"/>
                <a:cs typeface="+mj-cs"/>
              </a:rPr>
              <a:t>Esto se llama dopado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2400" dirty="0" smtClean="0">
                <a:latin typeface="+mj-lt"/>
                <a:ea typeface="+mj-ea"/>
                <a:cs typeface="+mj-cs"/>
              </a:rPr>
              <a:t>            </a:t>
            </a:r>
            <a:r>
              <a:rPr lang="es-AR" sz="2900" dirty="0" smtClean="0">
                <a:latin typeface="+mj-lt"/>
                <a:ea typeface="+mj-ea"/>
                <a:cs typeface="+mj-cs"/>
              </a:rPr>
              <a:t>n</a:t>
            </a:r>
            <a:r>
              <a:rPr lang="es-AR" sz="2400" dirty="0" smtClean="0">
                <a:latin typeface="+mj-lt"/>
                <a:ea typeface="+mj-ea"/>
                <a:cs typeface="+mj-cs"/>
              </a:rPr>
              <a:t> &gt;&gt; </a:t>
            </a:r>
            <a:r>
              <a:rPr lang="es-AR" sz="2900" dirty="0" smtClean="0">
                <a:latin typeface="+mj-lt"/>
                <a:ea typeface="+mj-ea"/>
                <a:cs typeface="+mj-cs"/>
              </a:rPr>
              <a:t>p</a:t>
            </a:r>
            <a:endParaRPr kumimoji="0" lang="es-AR" sz="29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4400" baseline="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084168" y="5445224"/>
            <a:ext cx="3059832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AR" sz="2000" noProof="0" dirty="0" smtClean="0">
                <a:latin typeface="Verdana" pitchFamily="34" charset="0"/>
                <a:ea typeface="Verdana" pitchFamily="34" charset="0"/>
                <a:cs typeface="+mj-cs"/>
              </a:rPr>
              <a:t>J = (n.</a:t>
            </a:r>
            <a:r>
              <a:rPr lang="el-GR" sz="2000" dirty="0" smtClean="0">
                <a:latin typeface="Verdana" pitchFamily="34" charset="0"/>
                <a:ea typeface="Verdana" pitchFamily="34" charset="0"/>
              </a:rPr>
              <a:t>μ</a:t>
            </a:r>
            <a:r>
              <a:rPr lang="es-AR" sz="2000" noProof="0" dirty="0" err="1" smtClean="0">
                <a:latin typeface="Verdana" pitchFamily="34" charset="0"/>
                <a:ea typeface="Verdana" pitchFamily="34" charset="0"/>
                <a:cs typeface="+mj-cs"/>
              </a:rPr>
              <a:t>n+p</a:t>
            </a:r>
            <a:r>
              <a:rPr lang="es-AR" sz="2000" noProof="0" dirty="0" smtClean="0">
                <a:latin typeface="Verdana" pitchFamily="34" charset="0"/>
                <a:ea typeface="Verdana" pitchFamily="34" charset="0"/>
                <a:cs typeface="+mj-cs"/>
              </a:rPr>
              <a:t>.</a:t>
            </a:r>
            <a:r>
              <a:rPr lang="el-GR" sz="2000" dirty="0" smtClean="0">
                <a:latin typeface="Verdana" pitchFamily="34" charset="0"/>
                <a:ea typeface="Verdana" pitchFamily="34" charset="0"/>
              </a:rPr>
              <a:t>μ</a:t>
            </a:r>
            <a:r>
              <a:rPr lang="es-AR" sz="2000" dirty="0" smtClean="0">
                <a:latin typeface="Verdana" pitchFamily="34" charset="0"/>
                <a:ea typeface="Verdana" pitchFamily="34" charset="0"/>
              </a:rPr>
              <a:t>p).</a:t>
            </a:r>
            <a:r>
              <a:rPr lang="es-AR" sz="2000" dirty="0" err="1" smtClean="0">
                <a:latin typeface="Verdana" pitchFamily="34" charset="0"/>
                <a:ea typeface="Verdana" pitchFamily="34" charset="0"/>
              </a:rPr>
              <a:t>e.E</a:t>
            </a:r>
            <a:endParaRPr kumimoji="0" lang="es-AR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+mj-cs"/>
            </a:endParaRPr>
          </a:p>
        </p:txBody>
      </p:sp>
      <p:cxnSp>
        <p:nvCxnSpPr>
          <p:cNvPr id="7" name="6 Conector recto"/>
          <p:cNvCxnSpPr/>
          <p:nvPr/>
        </p:nvCxnSpPr>
        <p:spPr>
          <a:xfrm flipV="1">
            <a:off x="7668344" y="5445224"/>
            <a:ext cx="576064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899592" y="260648"/>
            <a:ext cx="7632848" cy="504056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Conductividad Extrínseca – Cristal</a:t>
            </a:r>
            <a:r>
              <a:rPr kumimoji="0" lang="es-AR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228184" y="836712"/>
            <a:ext cx="2736304" cy="439248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Agregamos impurezas trivalentes (</a:t>
            </a:r>
            <a:r>
              <a:rPr kumimoji="0" lang="es-A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Aceptoras</a:t>
            </a:r>
            <a:r>
              <a:rPr kumimoji="0" lang="es-A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):</a:t>
            </a:r>
            <a:endParaRPr lang="es-AR" sz="2200" b="1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2400" dirty="0" smtClean="0">
                <a:latin typeface="+mj-lt"/>
                <a:ea typeface="+mj-ea"/>
                <a:cs typeface="+mj-cs"/>
              </a:rPr>
              <a:t>Boro (B)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Galio (Ga)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2400" dirty="0" smtClean="0">
                <a:latin typeface="+mj-lt"/>
                <a:ea typeface="+mj-ea"/>
                <a:cs typeface="+mj-cs"/>
              </a:rPr>
              <a:t>Indio (In)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2400" dirty="0" smtClean="0">
                <a:latin typeface="+mj-lt"/>
                <a:ea typeface="+mj-ea"/>
                <a:cs typeface="+mj-cs"/>
              </a:rPr>
              <a:t>1 impureza / 10</a:t>
            </a:r>
            <a:r>
              <a:rPr lang="es-AR" sz="2400" baseline="30000" dirty="0" smtClean="0">
                <a:latin typeface="+mj-lt"/>
                <a:ea typeface="+mj-ea"/>
                <a:cs typeface="+mj-cs"/>
              </a:rPr>
              <a:t>6</a:t>
            </a:r>
            <a:r>
              <a:rPr lang="es-AR" sz="2400" dirty="0" smtClean="0">
                <a:latin typeface="+mj-lt"/>
                <a:ea typeface="+mj-ea"/>
                <a:cs typeface="+mj-cs"/>
              </a:rPr>
              <a:t> Si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2400" dirty="0" smtClean="0">
                <a:latin typeface="+mj-lt"/>
                <a:ea typeface="+mj-ea"/>
                <a:cs typeface="+mj-cs"/>
              </a:rPr>
              <a:t>Esto se llama dopado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2400" dirty="0" smtClean="0">
                <a:latin typeface="+mj-lt"/>
                <a:ea typeface="+mj-ea"/>
                <a:cs typeface="+mj-cs"/>
              </a:rPr>
              <a:t>           </a:t>
            </a:r>
            <a:r>
              <a:rPr lang="es-AR" sz="2900" dirty="0" smtClean="0">
                <a:latin typeface="+mj-lt"/>
                <a:ea typeface="+mj-ea"/>
                <a:cs typeface="+mj-cs"/>
              </a:rPr>
              <a:t>p</a:t>
            </a:r>
            <a:r>
              <a:rPr lang="es-AR" sz="2400" dirty="0" smtClean="0">
                <a:latin typeface="+mj-lt"/>
                <a:ea typeface="+mj-ea"/>
                <a:cs typeface="+mj-cs"/>
              </a:rPr>
              <a:t> &gt;&gt; </a:t>
            </a:r>
            <a:r>
              <a:rPr lang="es-AR" sz="2900" dirty="0" smtClean="0">
                <a:latin typeface="+mj-lt"/>
                <a:ea typeface="+mj-ea"/>
                <a:cs typeface="+mj-cs"/>
              </a:rPr>
              <a:t>n</a:t>
            </a:r>
            <a:endParaRPr kumimoji="0" lang="es-AR" sz="29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4400" baseline="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084168" y="5301208"/>
            <a:ext cx="3059832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AR" sz="2000" noProof="0" dirty="0" smtClean="0">
                <a:latin typeface="Verdana" pitchFamily="34" charset="0"/>
                <a:ea typeface="Verdana" pitchFamily="34" charset="0"/>
                <a:cs typeface="+mj-cs"/>
              </a:rPr>
              <a:t>J = (n.</a:t>
            </a:r>
            <a:r>
              <a:rPr lang="el-GR" sz="2000" dirty="0" smtClean="0">
                <a:latin typeface="Verdana" pitchFamily="34" charset="0"/>
                <a:ea typeface="Verdana" pitchFamily="34" charset="0"/>
              </a:rPr>
              <a:t>μ</a:t>
            </a:r>
            <a:r>
              <a:rPr lang="es-AR" sz="2000" noProof="0" dirty="0" err="1" smtClean="0">
                <a:latin typeface="Verdana" pitchFamily="34" charset="0"/>
                <a:ea typeface="Verdana" pitchFamily="34" charset="0"/>
                <a:cs typeface="+mj-cs"/>
              </a:rPr>
              <a:t>n+p</a:t>
            </a:r>
            <a:r>
              <a:rPr lang="es-AR" sz="2000" noProof="0" dirty="0" smtClean="0">
                <a:latin typeface="Verdana" pitchFamily="34" charset="0"/>
                <a:ea typeface="Verdana" pitchFamily="34" charset="0"/>
                <a:cs typeface="+mj-cs"/>
              </a:rPr>
              <a:t>.</a:t>
            </a:r>
            <a:r>
              <a:rPr lang="el-GR" sz="2000" dirty="0" smtClean="0">
                <a:latin typeface="Verdana" pitchFamily="34" charset="0"/>
                <a:ea typeface="Verdana" pitchFamily="34" charset="0"/>
              </a:rPr>
              <a:t>μ</a:t>
            </a:r>
            <a:r>
              <a:rPr lang="es-AR" sz="2000" dirty="0" smtClean="0">
                <a:latin typeface="Verdana" pitchFamily="34" charset="0"/>
                <a:ea typeface="Verdana" pitchFamily="34" charset="0"/>
              </a:rPr>
              <a:t>p).</a:t>
            </a:r>
            <a:r>
              <a:rPr lang="es-AR" sz="2000" dirty="0" err="1" smtClean="0">
                <a:latin typeface="Verdana" pitchFamily="34" charset="0"/>
                <a:ea typeface="Verdana" pitchFamily="34" charset="0"/>
              </a:rPr>
              <a:t>e.E</a:t>
            </a:r>
            <a:endParaRPr kumimoji="0" lang="es-AR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 flipV="1">
            <a:off x="6948264" y="5301208"/>
            <a:ext cx="576064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605" t="11438" r="31101" b="18672"/>
          <a:stretch>
            <a:fillRect/>
          </a:stretch>
        </p:blipFill>
        <p:spPr bwMode="auto">
          <a:xfrm>
            <a:off x="323528" y="764704"/>
            <a:ext cx="583264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755576" y="0"/>
            <a:ext cx="770485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Unión</a:t>
            </a:r>
            <a:r>
              <a:rPr kumimoji="0" lang="es-AR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un cristal P con un N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944" t="17235" r="36636" b="19657"/>
          <a:stretch>
            <a:fillRect/>
          </a:stretch>
        </p:blipFill>
        <p:spPr bwMode="auto">
          <a:xfrm>
            <a:off x="3563888" y="908720"/>
            <a:ext cx="5184576" cy="51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988840"/>
            <a:ext cx="3420888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Los electrones que le sobran a</a:t>
            </a:r>
            <a:r>
              <a:rPr kumimoji="0" lang="es-A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la impureza pentavalente cubren el hueco en la impureza trivalente y completan el enlace</a:t>
            </a: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51520" y="4149080"/>
            <a:ext cx="3420888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Ambos átomos se ionizan</a:t>
            </a: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3096344" cy="4536504"/>
          </a:xfrm>
        </p:spPr>
        <p:txBody>
          <a:bodyPr>
            <a:normAutofit/>
          </a:bodyPr>
          <a:lstStyle/>
          <a:p>
            <a:r>
              <a:rPr lang="es-AR" sz="2000" dirty="0" smtClean="0"/>
              <a:t>En una zona de cercanía,</a:t>
            </a:r>
            <a:br>
              <a:rPr lang="es-AR" sz="2000" dirty="0" smtClean="0"/>
            </a:br>
            <a:r>
              <a:rPr lang="es-AR" sz="2000" dirty="0" smtClean="0"/>
              <a:t>los átomos trivalentes ganaron un electrón y generó un ión negativo fijo, por el contrario el átomo pentavalente perdió un electrón y generó un ión positivo fijo.</a:t>
            </a:r>
            <a:br>
              <a:rPr lang="es-AR" sz="2000" dirty="0" smtClean="0"/>
            </a:br>
            <a:r>
              <a:rPr lang="es-AR" sz="2000" dirty="0" smtClean="0"/>
              <a:t/>
            </a:r>
            <a:br>
              <a:rPr lang="es-AR" sz="2000" dirty="0" smtClean="0"/>
            </a:br>
            <a:r>
              <a:rPr lang="es-AR" sz="2000" dirty="0" smtClean="0"/>
              <a:t>Esta zona llamada de transición, de espesor 1</a:t>
            </a:r>
            <a:r>
              <a:rPr lang="el-GR" sz="2000" dirty="0" smtClean="0"/>
              <a:t>μ</a:t>
            </a:r>
            <a:r>
              <a:rPr lang="es-AR" sz="2000" dirty="0" smtClean="0"/>
              <a:t>m,</a:t>
            </a:r>
            <a:br>
              <a:rPr lang="es-AR" sz="2000" dirty="0" smtClean="0"/>
            </a:br>
            <a:r>
              <a:rPr lang="es-AR" sz="2000" dirty="0" smtClean="0"/>
              <a:t>genera una barrera de potencial</a:t>
            </a:r>
            <a:endParaRPr lang="es-A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925" t="17344" r="37743" b="17688"/>
          <a:stretch>
            <a:fillRect/>
          </a:stretch>
        </p:blipFill>
        <p:spPr bwMode="auto">
          <a:xfrm>
            <a:off x="3491880" y="0"/>
            <a:ext cx="55071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344816" cy="1008111"/>
          </a:xfrm>
        </p:spPr>
        <p:txBody>
          <a:bodyPr>
            <a:normAutofit/>
          </a:bodyPr>
          <a:lstStyle/>
          <a:p>
            <a:r>
              <a:rPr lang="es-AR" sz="2800" dirty="0" smtClean="0"/>
              <a:t>Representación equivalente simplificada de los átomos de impurezas</a:t>
            </a:r>
            <a:endParaRPr lang="es-AR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0235" t="29156" r="9518" b="29501"/>
          <a:stretch>
            <a:fillRect/>
          </a:stretch>
        </p:blipFill>
        <p:spPr bwMode="auto">
          <a:xfrm>
            <a:off x="251520" y="2276872"/>
            <a:ext cx="8712968" cy="252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626</Words>
  <Application>Microsoft Office PowerPoint</Application>
  <PresentationFormat>Presentación en pantalla (4:3)</PresentationFormat>
  <Paragraphs>117</Paragraphs>
  <Slides>47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48" baseType="lpstr">
      <vt:lpstr>Tema de Office</vt:lpstr>
      <vt:lpstr>Atomo de Silicio</vt:lpstr>
      <vt:lpstr>Diapositiva 2</vt:lpstr>
      <vt:lpstr>Diapositiva 3</vt:lpstr>
      <vt:lpstr>Concentración de portadores de carga libres</vt:lpstr>
      <vt:lpstr>Diapositiva 5</vt:lpstr>
      <vt:lpstr>Diapositiva 6</vt:lpstr>
      <vt:lpstr>Diapositiva 7</vt:lpstr>
      <vt:lpstr>En una zona de cercanía, los átomos trivalentes ganaron un electrón y generó un ión negativo fijo, por el contrario el átomo pentavalente perdió un electrón y generó un ión positivo fijo.  Esta zona llamada de transición, de espesor 1μm, genera una barrera de potencial</vt:lpstr>
      <vt:lpstr>Representación equivalente simplificada de los átomos de impurezas</vt:lpstr>
      <vt:lpstr>DIODO</vt:lpstr>
      <vt:lpstr>Mayoritarios: M Minoritarios: m</vt:lpstr>
      <vt:lpstr>Polarización DIRECTA</vt:lpstr>
      <vt:lpstr>Polarización INVERSA</vt:lpstr>
      <vt:lpstr>Diapositiva 14</vt:lpstr>
      <vt:lpstr>Característica V-I</vt:lpstr>
      <vt:lpstr> Parámetros típicos </vt:lpstr>
      <vt:lpstr>Características V-I y modelos equivalentes</vt:lpstr>
      <vt:lpstr>Linearización de la característica real</vt:lpstr>
      <vt:lpstr>Circuito equivalente aproximado</vt:lpstr>
      <vt:lpstr>Ampliamos el circuito equivalente en polarización inversa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Atomo de Silicio</dc:title>
  <dc:creator>hector</dc:creator>
  <cp:lastModifiedBy>hector</cp:lastModifiedBy>
  <cp:revision>72</cp:revision>
  <dcterms:created xsi:type="dcterms:W3CDTF">2020-05-18T22:20:11Z</dcterms:created>
  <dcterms:modified xsi:type="dcterms:W3CDTF">2021-06-16T14:22:16Z</dcterms:modified>
</cp:coreProperties>
</file>